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85"/>
  </p:notesMasterIdLst>
  <p:handoutMasterIdLst>
    <p:handoutMasterId r:id="rId86"/>
  </p:handoutMasterIdLst>
  <p:sldIdLst>
    <p:sldId id="256" r:id="rId6"/>
    <p:sldId id="1456" r:id="rId7"/>
    <p:sldId id="1454" r:id="rId8"/>
    <p:sldId id="1457" r:id="rId9"/>
    <p:sldId id="1458" r:id="rId10"/>
    <p:sldId id="1459" r:id="rId11"/>
    <p:sldId id="1460" r:id="rId12"/>
    <p:sldId id="1461" r:id="rId13"/>
    <p:sldId id="1462" r:id="rId14"/>
    <p:sldId id="1463" r:id="rId15"/>
    <p:sldId id="1464" r:id="rId16"/>
    <p:sldId id="1465" r:id="rId17"/>
    <p:sldId id="1466" r:id="rId18"/>
    <p:sldId id="1467" r:id="rId19"/>
    <p:sldId id="1468" r:id="rId20"/>
    <p:sldId id="1469" r:id="rId21"/>
    <p:sldId id="1470" r:id="rId22"/>
    <p:sldId id="1471" r:id="rId23"/>
    <p:sldId id="1472" r:id="rId24"/>
    <p:sldId id="1473" r:id="rId25"/>
    <p:sldId id="1474" r:id="rId26"/>
    <p:sldId id="1475" r:id="rId27"/>
    <p:sldId id="1476" r:id="rId28"/>
    <p:sldId id="1477" r:id="rId29"/>
    <p:sldId id="1478" r:id="rId30"/>
    <p:sldId id="1480" r:id="rId31"/>
    <p:sldId id="1481" r:id="rId32"/>
    <p:sldId id="1482" r:id="rId33"/>
    <p:sldId id="1483" r:id="rId34"/>
    <p:sldId id="1484" r:id="rId35"/>
    <p:sldId id="1485" r:id="rId36"/>
    <p:sldId id="1486" r:id="rId37"/>
    <p:sldId id="1487" r:id="rId38"/>
    <p:sldId id="1488" r:id="rId39"/>
    <p:sldId id="1489" r:id="rId40"/>
    <p:sldId id="1490" r:id="rId41"/>
    <p:sldId id="1491" r:id="rId42"/>
    <p:sldId id="1492" r:id="rId43"/>
    <p:sldId id="1493" r:id="rId44"/>
    <p:sldId id="1494" r:id="rId45"/>
    <p:sldId id="1495" r:id="rId46"/>
    <p:sldId id="1496" r:id="rId47"/>
    <p:sldId id="1497" r:id="rId48"/>
    <p:sldId id="1498" r:id="rId49"/>
    <p:sldId id="1499" r:id="rId50"/>
    <p:sldId id="1500" r:id="rId51"/>
    <p:sldId id="1501" r:id="rId52"/>
    <p:sldId id="1502" r:id="rId53"/>
    <p:sldId id="1503" r:id="rId54"/>
    <p:sldId id="1504" r:id="rId55"/>
    <p:sldId id="1505" r:id="rId56"/>
    <p:sldId id="1506" r:id="rId57"/>
    <p:sldId id="1507" r:id="rId58"/>
    <p:sldId id="1508" r:id="rId59"/>
    <p:sldId id="1509" r:id="rId60"/>
    <p:sldId id="1510" r:id="rId61"/>
    <p:sldId id="1511" r:id="rId62"/>
    <p:sldId id="1512" r:id="rId63"/>
    <p:sldId id="1513" r:id="rId64"/>
    <p:sldId id="1514" r:id="rId65"/>
    <p:sldId id="1515" r:id="rId66"/>
    <p:sldId id="1516" r:id="rId67"/>
    <p:sldId id="1517" r:id="rId68"/>
    <p:sldId id="1518" r:id="rId69"/>
    <p:sldId id="1519" r:id="rId70"/>
    <p:sldId id="1520" r:id="rId71"/>
    <p:sldId id="1521" r:id="rId72"/>
    <p:sldId id="1522" r:id="rId73"/>
    <p:sldId id="1523" r:id="rId74"/>
    <p:sldId id="1524" r:id="rId75"/>
    <p:sldId id="1525" r:id="rId76"/>
    <p:sldId id="1526" r:id="rId77"/>
    <p:sldId id="1527" r:id="rId78"/>
    <p:sldId id="1528" r:id="rId79"/>
    <p:sldId id="1529" r:id="rId80"/>
    <p:sldId id="1530" r:id="rId81"/>
    <p:sldId id="1531" r:id="rId82"/>
    <p:sldId id="1532" r:id="rId83"/>
    <p:sldId id="153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27" autoAdjust="0"/>
  </p:normalViewPr>
  <p:slideViewPr>
    <p:cSldViewPr snapToGrid="0">
      <p:cViewPr varScale="1">
        <p:scale>
          <a:sx n="143" d="100"/>
          <a:sy n="143" d="100"/>
        </p:scale>
        <p:origin x="884" y="68"/>
      </p:cViewPr>
      <p:guideLst/>
    </p:cSldViewPr>
  </p:slideViewPr>
  <p:notesTextViewPr>
    <p:cViewPr>
      <p:scale>
        <a:sx n="1" d="1"/>
        <a:sy n="1" d="1"/>
      </p:scale>
      <p:origin x="0" y="0"/>
    </p:cViewPr>
  </p:notesTextViewPr>
  <p:sorterViewPr>
    <p:cViewPr varScale="1">
      <p:scale>
        <a:sx n="1" d="1"/>
        <a:sy n="1" d="1"/>
      </p:scale>
      <p:origin x="0" y="-698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cpu-world.com/Glossary/M/Minimum_Maximum_power_dissipation.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ynopsys.com/dw/ipdir.php?ds=dwc_die-to-die_ph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en.wikipedia.org/wiki/Megabyte"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en.wikipedia.org/wiki/Transfer_rat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C5E6B7-E3FD-4D7B-8EEF-C3EDA13F6FFC}" type="slidenum">
              <a:rPr lang="en-US"/>
              <a:pPr/>
              <a:t>4</a:t>
            </a:fld>
            <a:endParaRPr lang="en-US"/>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1691777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p>
          <a:p>
            <a:r>
              <a:rPr lang="en-US" dirty="0"/>
              <a:t>For a Opteron 6276, TDP is 115 W.</a:t>
            </a:r>
          </a:p>
          <a:p>
            <a:r>
              <a:rPr lang="en-US" dirty="0"/>
              <a:t>The Thermal Design Power (TDP) is the average maximum power a processor can dissipate while running commercially available software. TDP is primarily used as a guideline for manufacturers of thermal solutions (</a:t>
            </a:r>
            <a:r>
              <a:rPr lang="en-US" dirty="0" err="1"/>
              <a:t>heatsinks</a:t>
            </a:r>
            <a:r>
              <a:rPr lang="en-US" dirty="0"/>
              <a:t>/fans, </a:t>
            </a:r>
            <a:r>
              <a:rPr lang="en-US" dirty="0" err="1"/>
              <a:t>etc</a:t>
            </a:r>
            <a:r>
              <a:rPr lang="en-US" dirty="0"/>
              <a:t>) which tells them how much heat their solution should dissipate. TDP is not the maximum power the CPU may generate - there may be periods of time when the CPU dissipates more power than designed, in which case either the CPU temperature will rise closer to the maximum, or special CPU circuitry will activate and add idle cycles or reduce CPU frequency with the intent of reducing the amount of generated power. </a:t>
            </a:r>
          </a:p>
          <a:p>
            <a:r>
              <a:rPr lang="en-US" dirty="0"/>
              <a:t>TDP is usually 20% - 30% lower than the </a:t>
            </a:r>
            <a:r>
              <a:rPr lang="en-US" dirty="0">
                <a:hlinkClick r:id="rId3"/>
              </a:rPr>
              <a:t>CPU maximum power dissipation</a:t>
            </a:r>
            <a:r>
              <a:rPr lang="en-US" dirty="0"/>
              <a:t>.</a:t>
            </a:r>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22</a:t>
            </a:fld>
            <a:endParaRPr lang="en-US"/>
          </a:p>
        </p:txBody>
      </p:sp>
    </p:spTree>
    <p:extLst>
      <p:ext uri="{BB962C8B-B14F-4D97-AF65-F5344CB8AC3E}">
        <p14:creationId xmlns:p14="http://schemas.microsoft.com/office/powerpoint/2010/main" val="2486635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23</a:t>
            </a:fld>
            <a:endParaRPr lang="en-US"/>
          </a:p>
        </p:txBody>
      </p:sp>
    </p:spTree>
    <p:extLst>
      <p:ext uri="{BB962C8B-B14F-4D97-AF65-F5344CB8AC3E}">
        <p14:creationId xmlns:p14="http://schemas.microsoft.com/office/powerpoint/2010/main" val="3942363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98446CC-0241-4009-BC98-BBF14F816E8F}" type="slidenum">
              <a:rPr lang="en-US"/>
              <a:pPr/>
              <a:t>24</a:t>
            </a:fld>
            <a:endParaRPr lang="en-US"/>
          </a:p>
        </p:txBody>
      </p:sp>
      <p:sp>
        <p:nvSpPr>
          <p:cNvPr id="987138" name="Rectangle 1026"/>
          <p:cNvSpPr>
            <a:spLocks noGrp="1" noRot="1" noChangeAspect="1" noChangeArrowheads="1" noTextEdit="1"/>
          </p:cNvSpPr>
          <p:nvPr>
            <p:ph type="sldImg"/>
          </p:nvPr>
        </p:nvSpPr>
        <p:spPr>
          <a:xfrm>
            <a:off x="2312988" y="525463"/>
            <a:ext cx="4672012" cy="2628900"/>
          </a:xfrm>
          <a:ln/>
        </p:spPr>
      </p:sp>
      <p:sp>
        <p:nvSpPr>
          <p:cNvPr id="987139" name="Rectangle 1027"/>
          <p:cNvSpPr>
            <a:spLocks noGrp="1" noChangeArrowheads="1"/>
          </p:cNvSpPr>
          <p:nvPr>
            <p:ph type="body" idx="1"/>
          </p:nvPr>
        </p:nvSpPr>
        <p:spPr>
          <a:xfrm>
            <a:off x="1238714" y="3330173"/>
            <a:ext cx="6818974" cy="3153984"/>
          </a:xfrm>
        </p:spPr>
        <p:txBody>
          <a:bodyPr/>
          <a:lstStyle/>
          <a:p>
            <a:r>
              <a:rPr lang="en-US" sz="1000" dirty="0"/>
              <a:t>Power wall + Memory wall + ILP wall </a:t>
            </a:r>
            <a:r>
              <a:rPr lang="en-US" sz="1000" dirty="0">
                <a:sym typeface="Wingdings" panose="05000000000000000000" pitchFamily="2" charset="2"/>
              </a:rPr>
              <a:t> BRICK wall</a:t>
            </a:r>
            <a:endParaRPr lang="en-US" sz="1000" dirty="0"/>
          </a:p>
        </p:txBody>
      </p:sp>
    </p:spTree>
    <p:extLst>
      <p:ext uri="{BB962C8B-B14F-4D97-AF65-F5344CB8AC3E}">
        <p14:creationId xmlns:p14="http://schemas.microsoft.com/office/powerpoint/2010/main" val="2776510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D8D13-FBCD-41C2-91D5-34E5CEA1999C}" type="slidenum">
              <a:rPr lang="en-US"/>
              <a:pPr/>
              <a:t>29</a:t>
            </a:fld>
            <a:endParaRPr lang="en-US"/>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60000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a:t>
            </a:r>
            <a:r>
              <a:rPr lang="en-US" baseline="0" dirty="0"/>
              <a:t> Even intel is having problems going down in process technologies. 10nm was delayed until the second half of 2017. </a:t>
            </a:r>
            <a:r>
              <a:rPr lang="en-US" baseline="0" dirty="0" err="1"/>
              <a:t>Broadwell</a:t>
            </a:r>
            <a:r>
              <a:rPr lang="en-US" baseline="0" dirty="0"/>
              <a:t> didn’t have good yields, they never released a desktop version (only laptop) and went straight to </a:t>
            </a:r>
            <a:r>
              <a:rPr lang="en-US" baseline="0" dirty="0" err="1"/>
              <a:t>skylake</a:t>
            </a:r>
            <a:r>
              <a:rPr lang="en-US" baseline="0" dirty="0"/>
              <a:t> for desktop CPUs</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32</a:t>
            </a:fld>
            <a:endParaRPr lang="en-US"/>
          </a:p>
        </p:txBody>
      </p:sp>
    </p:spTree>
    <p:extLst>
      <p:ext uri="{BB962C8B-B14F-4D97-AF65-F5344CB8AC3E}">
        <p14:creationId xmlns:p14="http://schemas.microsoft.com/office/powerpoint/2010/main" val="754290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AB3CC7-953A-40B4-B1CA-2BB392010984}" type="slidenum">
              <a:rPr lang="en-US"/>
              <a:pPr/>
              <a:t>34</a:t>
            </a:fld>
            <a:endParaRPr lang="en-US"/>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6280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kern="1200" dirty="0">
                <a:solidFill>
                  <a:schemeClr val="tx1"/>
                </a:solidFill>
                <a:effectLst/>
                <a:latin typeface="Arial" pitchFamily="34" charset="0"/>
                <a:ea typeface="+mn-ea"/>
                <a:cs typeface="+mn-cs"/>
              </a:rPr>
              <a:t>Direct</a:t>
            </a:r>
            <a:r>
              <a:rPr lang="en-US" sz="800" b="0" i="0" kern="1200" dirty="0">
                <a:solidFill>
                  <a:schemeClr val="tx1"/>
                </a:solidFill>
                <a:effectLst/>
                <a:latin typeface="Arial" pitchFamily="34" charset="0"/>
                <a:ea typeface="+mn-ea"/>
                <a:cs typeface="+mn-cs"/>
              </a:rPr>
              <a:t> </a:t>
            </a:r>
            <a:r>
              <a:rPr lang="en-US" sz="800" b="1" i="0" kern="1200" dirty="0">
                <a:solidFill>
                  <a:schemeClr val="tx1"/>
                </a:solidFill>
                <a:effectLst/>
                <a:latin typeface="Arial" pitchFamily="34" charset="0"/>
                <a:ea typeface="+mn-ea"/>
                <a:cs typeface="+mn-cs"/>
              </a:rPr>
              <a:t>Media</a:t>
            </a:r>
            <a:r>
              <a:rPr lang="en-US" sz="800" b="0" i="0" kern="1200" dirty="0">
                <a:solidFill>
                  <a:schemeClr val="tx1"/>
                </a:solidFill>
                <a:effectLst/>
                <a:latin typeface="Arial" pitchFamily="34" charset="0"/>
                <a:ea typeface="+mn-ea"/>
                <a:cs typeface="+mn-cs"/>
              </a:rPr>
              <a:t> </a:t>
            </a:r>
            <a:r>
              <a:rPr lang="en-US" sz="800" b="1" i="0" kern="1200" dirty="0">
                <a:solidFill>
                  <a:schemeClr val="tx1"/>
                </a:solidFill>
                <a:effectLst/>
                <a:latin typeface="Arial" pitchFamily="34" charset="0"/>
                <a:ea typeface="+mn-ea"/>
                <a:cs typeface="+mn-cs"/>
              </a:rPr>
              <a:t>Interface</a:t>
            </a:r>
            <a:r>
              <a:rPr lang="en-US" sz="800" b="0" i="0" kern="1200" dirty="0">
                <a:solidFill>
                  <a:schemeClr val="tx1"/>
                </a:solidFill>
                <a:effectLst/>
                <a:latin typeface="Arial" pitchFamily="34" charset="0"/>
                <a:ea typeface="+mn-ea"/>
                <a:cs typeface="+mn-cs"/>
              </a:rPr>
              <a:t> (</a:t>
            </a:r>
            <a:r>
              <a:rPr lang="en-US" sz="800" b="1" i="0" kern="1200" dirty="0">
                <a:solidFill>
                  <a:schemeClr val="tx1"/>
                </a:solidFill>
                <a:effectLst/>
                <a:latin typeface="Arial" pitchFamily="34" charset="0"/>
                <a:ea typeface="+mn-ea"/>
                <a:cs typeface="+mn-cs"/>
              </a:rPr>
              <a:t>DMI</a:t>
            </a:r>
            <a:r>
              <a:rPr lang="en-US" sz="800" b="0" i="0" kern="1200" dirty="0">
                <a:solidFill>
                  <a:schemeClr val="tx1"/>
                </a:solidFill>
                <a:effectLst/>
                <a:latin typeface="Arial" pitchFamily="34" charset="0"/>
                <a:ea typeface="+mn-ea"/>
                <a:cs typeface="+mn-cs"/>
              </a:rPr>
              <a:t>) is the link between the </a:t>
            </a:r>
            <a:r>
              <a:rPr lang="en-US" sz="800" b="0" i="0" kern="1200" dirty="0" err="1">
                <a:solidFill>
                  <a:schemeClr val="tx1"/>
                </a:solidFill>
                <a:effectLst/>
                <a:latin typeface="Arial" pitchFamily="34" charset="0"/>
                <a:ea typeface="+mn-ea"/>
                <a:cs typeface="+mn-cs"/>
              </a:rPr>
              <a:t>northbridge</a:t>
            </a:r>
            <a:r>
              <a:rPr lang="en-US" sz="800" b="0" i="0" kern="1200" dirty="0">
                <a:solidFill>
                  <a:schemeClr val="tx1"/>
                </a:solidFill>
                <a:effectLst/>
                <a:latin typeface="Arial" pitchFamily="34" charset="0"/>
                <a:ea typeface="+mn-ea"/>
                <a:cs typeface="+mn-cs"/>
              </a:rPr>
              <a:t> and </a:t>
            </a:r>
            <a:r>
              <a:rPr lang="en-US" sz="800" b="0" i="0" kern="1200" dirty="0" err="1">
                <a:solidFill>
                  <a:schemeClr val="tx1"/>
                </a:solidFill>
                <a:effectLst/>
                <a:latin typeface="Arial" pitchFamily="34" charset="0"/>
                <a:ea typeface="+mn-ea"/>
                <a:cs typeface="+mn-cs"/>
              </a:rPr>
              <a:t>southbridge</a:t>
            </a:r>
            <a:r>
              <a:rPr lang="en-US" sz="800" b="0" i="0" kern="1200" dirty="0">
                <a:solidFill>
                  <a:schemeClr val="tx1"/>
                </a:solidFill>
                <a:effectLst/>
                <a:latin typeface="Arial" pitchFamily="34" charset="0"/>
                <a:ea typeface="+mn-ea"/>
                <a:cs typeface="+mn-cs"/>
              </a:rPr>
              <a:t> on a computer motherboard</a:t>
            </a:r>
            <a:endParaRPr lang="en-US" sz="80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36</a:t>
            </a:fld>
            <a:endParaRPr lang="en-US"/>
          </a:p>
        </p:txBody>
      </p:sp>
    </p:spTree>
    <p:extLst>
      <p:ext uri="{BB962C8B-B14F-4D97-AF65-F5344CB8AC3E}">
        <p14:creationId xmlns:p14="http://schemas.microsoft.com/office/powerpoint/2010/main" val="1090066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 Updated Figure from fifth edition</a:t>
            </a:r>
          </a:p>
        </p:txBody>
      </p:sp>
      <p:sp>
        <p:nvSpPr>
          <p:cNvPr id="4" name="Slide Number Placeholder 3"/>
          <p:cNvSpPr>
            <a:spLocks noGrp="1"/>
          </p:cNvSpPr>
          <p:nvPr>
            <p:ph type="sldNum" sz="quarter" idx="10"/>
          </p:nvPr>
        </p:nvSpPr>
        <p:spPr/>
        <p:txBody>
          <a:bodyPr/>
          <a:lstStyle/>
          <a:p>
            <a:fld id="{A6821D61-D015-4274-B894-314414003888}" type="slidenum">
              <a:rPr lang="en-US" smtClean="0"/>
              <a:pPr/>
              <a:t>37</a:t>
            </a:fld>
            <a:endParaRPr lang="en-US"/>
          </a:p>
        </p:txBody>
      </p:sp>
    </p:spTree>
    <p:extLst>
      <p:ext uri="{BB962C8B-B14F-4D97-AF65-F5344CB8AC3E}">
        <p14:creationId xmlns:p14="http://schemas.microsoft.com/office/powerpoint/2010/main" val="2995247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A0A092-ECCD-4662-9DE3-34C6E8C68C4F}" type="slidenum">
              <a:rPr lang="en-US"/>
              <a:pPr/>
              <a:t>41</a:t>
            </a:fld>
            <a:endParaRPr 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53578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C4D61-A729-4433-A159-887753664F0E}" type="slidenum">
              <a:rPr lang="en-US"/>
              <a:pPr/>
              <a:t>42</a:t>
            </a:fld>
            <a:endParaRPr lang="en-US"/>
          </a:p>
        </p:txBody>
      </p:sp>
      <p:sp>
        <p:nvSpPr>
          <p:cNvPr id="261122" name="Rectangle 2"/>
          <p:cNvSpPr>
            <a:spLocks noGrp="1" noRot="1" noChangeAspect="1" noChangeArrowheads="1" noTextEdit="1"/>
          </p:cNvSpPr>
          <p:nvPr>
            <p:ph type="sldImg"/>
          </p:nvPr>
        </p:nvSpPr>
        <p:spPr>
          <a:xfrm>
            <a:off x="2363788" y="547688"/>
            <a:ext cx="4875212" cy="2743200"/>
          </a:xfrm>
          <a:ln/>
        </p:spPr>
      </p:sp>
      <p:sp>
        <p:nvSpPr>
          <p:cNvPr id="261123" name="Rectangle 3"/>
          <p:cNvSpPr>
            <a:spLocks noGrp="1" noChangeArrowheads="1"/>
          </p:cNvSpPr>
          <p:nvPr>
            <p:ph type="body" idx="1"/>
          </p:nvPr>
        </p:nvSpPr>
        <p:spPr>
          <a:xfrm>
            <a:off x="960541" y="3474964"/>
            <a:ext cx="7680127" cy="3291114"/>
          </a:xfrm>
        </p:spPr>
        <p:txBody>
          <a:bodyPr/>
          <a:lstStyle/>
          <a:p>
            <a:endParaRPr lang="en-US" baseline="0" dirty="0"/>
          </a:p>
        </p:txBody>
      </p:sp>
    </p:spTree>
    <p:extLst>
      <p:ext uri="{BB962C8B-B14F-4D97-AF65-F5344CB8AC3E}">
        <p14:creationId xmlns:p14="http://schemas.microsoft.com/office/powerpoint/2010/main" val="428523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57A82-C779-4DDA-9586-EEE1A87557DC}" type="slidenum">
              <a:rPr lang="en-US"/>
              <a:pPr/>
              <a:t>5</a:t>
            </a:fld>
            <a:endParaRPr lang="en-US"/>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7092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PHY: die-to-die [physical?] interconnect (see </a:t>
            </a:r>
            <a:r>
              <a:rPr lang="en-US" sz="900" dirty="0" smtClean="0">
                <a:hlinkClick r:id="rId3"/>
              </a:rPr>
              <a:t>https://www.synopsys.com/dw/ipdir.php?ds=dwc_die-to-die_phy</a:t>
            </a:r>
            <a:r>
              <a:rPr lang="en-US" sz="900" dirty="0" smtClean="0"/>
              <a:t>)</a:t>
            </a:r>
            <a:endParaRPr lang="en-US" sz="900" dirty="0"/>
          </a:p>
        </p:txBody>
      </p:sp>
      <p:sp>
        <p:nvSpPr>
          <p:cNvPr id="4" name="Slide Number Placeholder 3"/>
          <p:cNvSpPr>
            <a:spLocks noGrp="1"/>
          </p:cNvSpPr>
          <p:nvPr>
            <p:ph type="sldNum" sz="quarter" idx="10"/>
          </p:nvPr>
        </p:nvSpPr>
        <p:spPr/>
        <p:txBody>
          <a:bodyPr/>
          <a:lstStyle/>
          <a:p>
            <a:fld id="{FD610F1B-C815-4D63-837F-DE9BF80525A3}" type="slidenum">
              <a:rPr lang="en-US" smtClean="0"/>
              <a:t>44</a:t>
            </a:fld>
            <a:endParaRPr lang="en-US"/>
          </a:p>
        </p:txBody>
      </p:sp>
    </p:spTree>
    <p:extLst>
      <p:ext uri="{BB962C8B-B14F-4D97-AF65-F5344CB8AC3E}">
        <p14:creationId xmlns:p14="http://schemas.microsoft.com/office/powerpoint/2010/main" val="2727489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46</a:t>
            </a:fld>
            <a:endParaRPr lang="en-US"/>
          </a:p>
        </p:txBody>
      </p:sp>
    </p:spTree>
    <p:extLst>
      <p:ext uri="{BB962C8B-B14F-4D97-AF65-F5344CB8AC3E}">
        <p14:creationId xmlns:p14="http://schemas.microsoft.com/office/powerpoint/2010/main" val="1136191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[Colin] NVIDIA has been moving to GDDR6 due to performance-limiting heat dissipation problems with stacked memory</a:t>
            </a:r>
          </a:p>
          <a:p>
            <a:r>
              <a:rPr lang="en-US" sz="1200" kern="1200" dirty="0">
                <a:solidFill>
                  <a:schemeClr val="tx1"/>
                </a:solidFill>
                <a:effectLst/>
                <a:latin typeface="+mn-lt"/>
                <a:ea typeface="+mn-ea"/>
                <a:cs typeface="+mn-cs"/>
              </a:rPr>
              <a:t>[Colin] Cost of</a:t>
            </a:r>
            <a:r>
              <a:rPr lang="en-US" sz="1200" kern="1200" baseline="0" dirty="0">
                <a:solidFill>
                  <a:schemeClr val="tx1"/>
                </a:solidFill>
                <a:effectLst/>
                <a:latin typeface="+mn-lt"/>
                <a:ea typeface="+mn-ea"/>
                <a:cs typeface="+mn-cs"/>
              </a:rPr>
              <a:t> HBM manufacturing very high</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10F1B-C815-4D63-837F-DE9BF80525A3}" type="slidenum">
              <a:rPr lang="en-US" smtClean="0"/>
              <a:t>47</a:t>
            </a:fld>
            <a:endParaRPr lang="en-US"/>
          </a:p>
        </p:txBody>
      </p:sp>
    </p:spTree>
    <p:extLst>
      <p:ext uri="{BB962C8B-B14F-4D97-AF65-F5344CB8AC3E}">
        <p14:creationId xmlns:p14="http://schemas.microsoft.com/office/powerpoint/2010/main" val="1885123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D0BC1-32C7-4A8D-AEB3-6082478DE371}" type="slidenum">
              <a:rPr lang="en-US"/>
              <a:pPr/>
              <a:t>50</a:t>
            </a:fld>
            <a:endParaRPr lang="en-US"/>
          </a:p>
        </p:txBody>
      </p:sp>
      <p:sp>
        <p:nvSpPr>
          <p:cNvPr id="42393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23939"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177742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D93D83-E86E-4762-96A6-B0A8D8708D36}" type="slidenum">
              <a:rPr lang="en-US"/>
              <a:pPr/>
              <a:t>51</a:t>
            </a:fld>
            <a:endParaRPr lang="en-US"/>
          </a:p>
        </p:txBody>
      </p:sp>
      <p:sp>
        <p:nvSpPr>
          <p:cNvPr id="425986"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25987" name="Text Box 3"/>
          <p:cNvSpPr txBox="1">
            <a:spLocks noGrp="1" noChangeArrowheads="1"/>
          </p:cNvSpPr>
          <p:nvPr>
            <p:ph type="body"/>
          </p:nvPr>
        </p:nvSpPr>
        <p:spPr>
          <a:xfrm>
            <a:off x="1438443" y="3334810"/>
            <a:ext cx="6411449" cy="2684538"/>
          </a:xfrm>
          <a:noFill/>
          <a:ln/>
        </p:spPr>
        <p:txBody>
          <a:bodyPr wrap="none" anchor="ctr"/>
          <a:lstStyle/>
          <a:p>
            <a:r>
              <a:rPr lang="en-US"/>
              <a:t>PU – Processing Unit</a:t>
            </a:r>
          </a:p>
        </p:txBody>
      </p:sp>
    </p:spTree>
    <p:extLst>
      <p:ext uri="{BB962C8B-B14F-4D97-AF65-F5344CB8AC3E}">
        <p14:creationId xmlns:p14="http://schemas.microsoft.com/office/powerpoint/2010/main" val="3222481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E5A2BB-B3C0-437E-B872-A837A7102A94}" type="slidenum">
              <a:rPr lang="en-US"/>
              <a:pPr/>
              <a:t>52</a:t>
            </a:fld>
            <a:endParaRPr lang="en-US"/>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9206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FF23DE-3163-44A1-958B-AB3732D32684}" type="slidenum">
              <a:rPr lang="en-US"/>
              <a:pPr/>
              <a:t>53</a:t>
            </a:fld>
            <a:endParaRPr lang="en-US"/>
          </a:p>
        </p:txBody>
      </p:sp>
      <p:sp>
        <p:nvSpPr>
          <p:cNvPr id="432130"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32131" name="Rectangle 3"/>
          <p:cNvSpPr txBox="1">
            <a:spLocks noGrp="1" noChangeArrowheads="1"/>
          </p:cNvSpPr>
          <p:nvPr>
            <p:ph type="body"/>
          </p:nvPr>
        </p:nvSpPr>
        <p:spPr>
          <a:xfrm>
            <a:off x="1438443" y="3334810"/>
            <a:ext cx="6411449" cy="2684538"/>
          </a:xfrm>
          <a:ln/>
        </p:spPr>
        <p:txBody>
          <a:bodyPr wrap="none" anchor="ctr"/>
          <a:lstStyle/>
          <a:p>
            <a:r>
              <a:rPr lang="en-US" dirty="0"/>
              <a:t>Mention also AVX</a:t>
            </a:r>
          </a:p>
        </p:txBody>
      </p:sp>
    </p:spTree>
    <p:extLst>
      <p:ext uri="{BB962C8B-B14F-4D97-AF65-F5344CB8AC3E}">
        <p14:creationId xmlns:p14="http://schemas.microsoft.com/office/powerpoint/2010/main" val="4131166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ACBB53-6682-46E2-BFF4-BE55A8C46AC5}" type="slidenum">
              <a:rPr lang="en-US"/>
              <a:pPr/>
              <a:t>54</a:t>
            </a:fld>
            <a:endParaRPr lang="en-US"/>
          </a:p>
        </p:txBody>
      </p:sp>
      <p:sp>
        <p:nvSpPr>
          <p:cNvPr id="43417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34179" name="Rectangle 3"/>
          <p:cNvSpPr txBox="1">
            <a:spLocks noGrp="1" noChangeArrowheads="1"/>
          </p:cNvSpPr>
          <p:nvPr>
            <p:ph type="body"/>
          </p:nvPr>
        </p:nvSpPr>
        <p:spPr>
          <a:xfrm>
            <a:off x="1438443" y="3334810"/>
            <a:ext cx="6411449" cy="2684538"/>
          </a:xfrm>
          <a:ln/>
        </p:spPr>
        <p:txBody>
          <a:bodyPr wrap="none" anchor="ctr"/>
          <a:lstStyle/>
          <a:p>
            <a:r>
              <a:rPr lang="en-US" sz="1050" dirty="0"/>
              <a:t>Big data is a major motivator for this type of processing.</a:t>
            </a:r>
          </a:p>
          <a:p>
            <a:r>
              <a:rPr lang="en-US" sz="1050" b="1" dirty="0"/>
              <a:t>Whenever you see lots of data, first consider SIMD</a:t>
            </a:r>
          </a:p>
        </p:txBody>
      </p:sp>
    </p:spTree>
    <p:extLst>
      <p:ext uri="{BB962C8B-B14F-4D97-AF65-F5344CB8AC3E}">
        <p14:creationId xmlns:p14="http://schemas.microsoft.com/office/powerpoint/2010/main" val="967520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C0DFD2-E708-4C2C-A774-55F185F93441}" type="slidenum">
              <a:rPr lang="en-US"/>
              <a:pPr/>
              <a:t>55</a:t>
            </a:fld>
            <a:endParaRPr lang="en-US"/>
          </a:p>
        </p:txBody>
      </p:sp>
      <p:sp>
        <p:nvSpPr>
          <p:cNvPr id="436226"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36227"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1383871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2FE983-425D-4A7F-ADFC-88F4F27E9015}" type="slidenum">
              <a:rPr lang="en-US"/>
              <a:pPr/>
              <a:t>57</a:t>
            </a:fld>
            <a:endParaRPr lang="en-US"/>
          </a:p>
        </p:txBody>
      </p:sp>
      <p:sp>
        <p:nvSpPr>
          <p:cNvPr id="438274"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38275"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362937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in</a:t>
            </a:r>
            <a:r>
              <a:rPr lang="en-US" baseline="0" dirty="0"/>
              <a:t> the fifth edition of the book embedded/mobile have their own diagram</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a:t>
            </a:fld>
            <a:endParaRPr lang="en-US"/>
          </a:p>
        </p:txBody>
      </p:sp>
    </p:spTree>
    <p:extLst>
      <p:ext uri="{BB962C8B-B14F-4D97-AF65-F5344CB8AC3E}">
        <p14:creationId xmlns:p14="http://schemas.microsoft.com/office/powerpoint/2010/main" val="1968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BB588E-B9A9-4F1A-B5FA-C2C59D68EE57}" type="slidenum">
              <a:rPr lang="en-US"/>
              <a:pPr/>
              <a:t>58</a:t>
            </a:fld>
            <a:endParaRPr lang="en-US"/>
          </a:p>
        </p:txBody>
      </p:sp>
      <p:sp>
        <p:nvSpPr>
          <p:cNvPr id="440322"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40323" name="Rectangle 3"/>
          <p:cNvSpPr txBox="1">
            <a:spLocks noGrp="1" noChangeArrowheads="1"/>
          </p:cNvSpPr>
          <p:nvPr>
            <p:ph type="body"/>
          </p:nvPr>
        </p:nvSpPr>
        <p:spPr>
          <a:xfrm>
            <a:off x="1438443" y="3334810"/>
            <a:ext cx="6411449" cy="2684538"/>
          </a:xfrm>
          <a:ln/>
        </p:spPr>
        <p:txBody>
          <a:bodyPr wrap="none" anchor="ctr"/>
          <a:lstStyle/>
          <a:p>
            <a:r>
              <a:rPr lang="en-US" dirty="0"/>
              <a:t>Most</a:t>
            </a:r>
            <a:r>
              <a:rPr lang="en-US" baseline="0" dirty="0"/>
              <a:t> (all?) Top500 supercomputers based on MIMD</a:t>
            </a:r>
            <a:endParaRPr lang="en-US" dirty="0"/>
          </a:p>
        </p:txBody>
      </p:sp>
    </p:spTree>
    <p:extLst>
      <p:ext uri="{BB962C8B-B14F-4D97-AF65-F5344CB8AC3E}">
        <p14:creationId xmlns:p14="http://schemas.microsoft.com/office/powerpoint/2010/main" val="4199035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FABF7D-930E-423A-B3A6-C8F1E56E3A86}" type="slidenum">
              <a:rPr lang="en-US"/>
              <a:pPr/>
              <a:t>59</a:t>
            </a:fld>
            <a:endParaRPr lang="en-US"/>
          </a:p>
        </p:txBody>
      </p:sp>
      <p:sp>
        <p:nvSpPr>
          <p:cNvPr id="442370"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42371" name="Rectangle 3"/>
          <p:cNvSpPr txBox="1">
            <a:spLocks noGrp="1" noChangeArrowheads="1"/>
          </p:cNvSpPr>
          <p:nvPr>
            <p:ph type="body"/>
          </p:nvPr>
        </p:nvSpPr>
        <p:spPr>
          <a:xfrm>
            <a:off x="1438443" y="3334810"/>
            <a:ext cx="6411449" cy="2684538"/>
          </a:xfrm>
          <a:ln/>
        </p:spPr>
        <p:txBody>
          <a:bodyPr wrap="none" anchor="ctr"/>
          <a:lstStyle/>
          <a:p>
            <a:r>
              <a:rPr lang="en-US" sz="1050" dirty="0"/>
              <a:t>Before we move on,</a:t>
            </a:r>
            <a:r>
              <a:rPr lang="en-US" sz="1050" baseline="0" dirty="0"/>
              <a:t> a couple of words on difference between HPC and HTC</a:t>
            </a:r>
            <a:endParaRPr lang="en-US" sz="1050" dirty="0"/>
          </a:p>
        </p:txBody>
      </p:sp>
    </p:spTree>
    <p:extLst>
      <p:ext uri="{BB962C8B-B14F-4D97-AF65-F5344CB8AC3E}">
        <p14:creationId xmlns:p14="http://schemas.microsoft.com/office/powerpoint/2010/main" val="1384793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How do you know if it makes sense or not to parallelize a piece of code?</a:t>
            </a:r>
          </a:p>
          <a:p>
            <a:pPr marL="171450" indent="-171450">
              <a:buFont typeface="Arial" panose="020B0604020202020204" pitchFamily="34" charset="0"/>
              <a:buChar char="•"/>
            </a:pPr>
            <a:r>
              <a:rPr lang="en-US" sz="1000" dirty="0"/>
              <a:t>What</a:t>
            </a:r>
            <a:r>
              <a:rPr lang="en-US" sz="1000" baseline="0" dirty="0"/>
              <a:t> should you expect (in terms of speedup)?</a:t>
            </a:r>
            <a:endParaRPr lang="en-US" sz="100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60</a:t>
            </a:fld>
            <a:endParaRPr lang="en-US"/>
          </a:p>
        </p:txBody>
      </p:sp>
    </p:spTree>
    <p:extLst>
      <p:ext uri="{BB962C8B-B14F-4D97-AF65-F5344CB8AC3E}">
        <p14:creationId xmlns:p14="http://schemas.microsoft.com/office/powerpoint/2010/main" val="531646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AE4C8A-7FCC-4BF0-B5D4-6F864E13FBF8}" type="slidenum">
              <a:rPr lang="en-US"/>
              <a:pPr/>
              <a:t>61</a:t>
            </a:fld>
            <a:endParaRPr lang="en-US"/>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6540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1.5X</a:t>
            </a:r>
          </a:p>
          <a:p>
            <a:r>
              <a:rPr lang="en-US" dirty="0"/>
              <a:t>(60 + 40)/(60 + 40/6)</a:t>
            </a:r>
          </a:p>
          <a:p>
            <a:endParaRPr lang="en-US" dirty="0"/>
          </a:p>
          <a:p>
            <a:r>
              <a:rPr lang="en-US" dirty="0"/>
              <a:t>Asymptotically: 100/60 = 5/3=1.666 X</a:t>
            </a:r>
          </a:p>
        </p:txBody>
      </p:sp>
      <p:sp>
        <p:nvSpPr>
          <p:cNvPr id="4" name="Slide Number Placeholder 3"/>
          <p:cNvSpPr>
            <a:spLocks noGrp="1"/>
          </p:cNvSpPr>
          <p:nvPr>
            <p:ph type="sldNum" sz="quarter" idx="10"/>
          </p:nvPr>
        </p:nvSpPr>
        <p:spPr/>
        <p:txBody>
          <a:bodyPr/>
          <a:lstStyle/>
          <a:p>
            <a:fld id="{A6821D61-D015-4274-B894-314414003888}" type="slidenum">
              <a:rPr lang="en-US" smtClean="0"/>
              <a:pPr/>
              <a:t>62</a:t>
            </a:fld>
            <a:endParaRPr lang="en-US"/>
          </a:p>
        </p:txBody>
      </p:sp>
    </p:spTree>
    <p:extLst>
      <p:ext uri="{BB962C8B-B14F-4D97-AF65-F5344CB8AC3E}">
        <p14:creationId xmlns:p14="http://schemas.microsoft.com/office/powerpoint/2010/main" val="3974457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It’s </a:t>
            </a:r>
            <a:r>
              <a:rPr lang="en-US" sz="900" b="1" dirty="0"/>
              <a:t>fast</a:t>
            </a:r>
            <a:r>
              <a:rPr lang="en-US" sz="900" dirty="0"/>
              <a:t> for a variety of jobs </a:t>
            </a:r>
            <a:br>
              <a:rPr lang="en-US" sz="900" dirty="0"/>
            </a:br>
            <a:r>
              <a:rPr lang="en-US" sz="900" dirty="0"/>
              <a:t>Really good for data parallelism (another way of saying </a:t>
            </a:r>
            <a:r>
              <a:rPr lang="en-US" sz="900" b="1" dirty="0"/>
              <a:t>SIMD</a:t>
            </a:r>
            <a:r>
              <a:rPr lang="en-US" sz="900" dirty="0"/>
              <a:t>) </a:t>
            </a:r>
            <a:br>
              <a:rPr lang="en-US" sz="900" dirty="0"/>
            </a:br>
            <a:endParaRPr lang="en-US" sz="900" dirty="0"/>
          </a:p>
          <a:p>
            <a:pPr marL="171450" indent="-171450">
              <a:buFont typeface="Arial" panose="020B0604020202020204" pitchFamily="34" charset="0"/>
              <a:buChar char="•"/>
            </a:pPr>
            <a:r>
              <a:rPr lang="en-US" sz="900" dirty="0"/>
              <a:t>It’s </a:t>
            </a:r>
            <a:r>
              <a:rPr lang="en-US" sz="900" b="1" dirty="0"/>
              <a:t>cheap</a:t>
            </a:r>
            <a:r>
              <a:rPr lang="en-US" sz="900" dirty="0"/>
              <a:t> to get one ($120 to $480) </a:t>
            </a:r>
            <a:br>
              <a:rPr lang="en-US" sz="900" dirty="0"/>
            </a:br>
            <a:r>
              <a:rPr lang="en-US" sz="900" dirty="0"/>
              <a:t>High end GPUs for Scientific Computing are more like $7000</a:t>
            </a:r>
            <a:br>
              <a:rPr lang="en-US" sz="900" dirty="0"/>
            </a:br>
            <a:endParaRPr lang="en-US" sz="900" dirty="0"/>
          </a:p>
          <a:p>
            <a:pPr marL="171450" indent="-171450">
              <a:buFont typeface="Arial" panose="020B0604020202020204" pitchFamily="34" charset="0"/>
              <a:buChar char="•"/>
            </a:pPr>
            <a:r>
              <a:rPr lang="en-US" sz="900" dirty="0"/>
              <a:t>GPUs are </a:t>
            </a:r>
            <a:r>
              <a:rPr lang="en-US" sz="900" b="1" dirty="0"/>
              <a:t>everywhere</a:t>
            </a:r>
            <a:r>
              <a:rPr lang="en-US" sz="900" dirty="0"/>
              <a:t> </a:t>
            </a:r>
            <a:br>
              <a:rPr lang="en-US" sz="900" dirty="0"/>
            </a:br>
            <a:r>
              <a:rPr lang="en-US" sz="900" dirty="0"/>
              <a:t>Chances are you have one or at least have easy access to one</a:t>
            </a:r>
          </a:p>
        </p:txBody>
      </p:sp>
      <p:sp>
        <p:nvSpPr>
          <p:cNvPr id="4" name="Slide Number Placeholder 3"/>
          <p:cNvSpPr>
            <a:spLocks noGrp="1"/>
          </p:cNvSpPr>
          <p:nvPr>
            <p:ph type="sldNum" sz="quarter" idx="10"/>
          </p:nvPr>
        </p:nvSpPr>
        <p:spPr/>
        <p:txBody>
          <a:bodyPr/>
          <a:lstStyle/>
          <a:p>
            <a:fld id="{ACA57CD3-0AAD-47D4-AA49-9D7CA2CEB419}" type="slidenum">
              <a:rPr lang="en-US" smtClean="0"/>
              <a:pPr/>
              <a:t>65</a:t>
            </a:fld>
            <a:endParaRPr lang="en-US"/>
          </a:p>
        </p:txBody>
      </p:sp>
    </p:spTree>
    <p:extLst>
      <p:ext uri="{BB962C8B-B14F-4D97-AF65-F5344CB8AC3E}">
        <p14:creationId xmlns:p14="http://schemas.microsoft.com/office/powerpoint/2010/main" val="550817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AB9AED-D7C4-4981-BFED-567A6F795FCB}" type="slidenum">
              <a:rPr lang="en-US"/>
              <a:pPr/>
              <a:t>66</a:t>
            </a:fld>
            <a:endParaRPr lang="en-US"/>
          </a:p>
        </p:txBody>
      </p:sp>
      <p:sp>
        <p:nvSpPr>
          <p:cNvPr id="20482" name="Rectangle 2"/>
          <p:cNvSpPr>
            <a:spLocks noGrp="1" noRot="1" noChangeAspect="1" noChangeArrowheads="1" noTextEdit="1"/>
          </p:cNvSpPr>
          <p:nvPr>
            <p:ph type="sldImg"/>
          </p:nvPr>
        </p:nvSpPr>
        <p:spPr>
          <a:solidFill>
            <a:srgbClr val="FFFFFF"/>
          </a:solidFill>
          <a:ln/>
        </p:spPr>
      </p:sp>
      <p:sp>
        <p:nvSpPr>
          <p:cNvPr id="20483" name="Text Box 3"/>
          <p:cNvSpPr txBox="1">
            <a:spLocks noGrp="1" noChangeArrowheads="1"/>
          </p:cNvSpPr>
          <p:nvPr>
            <p:ph type="body" idx="1"/>
          </p:nvPr>
        </p:nvSpPr>
        <p:spPr>
          <a:noFill/>
          <a:ln/>
        </p:spPr>
        <p:txBody>
          <a:bodyPr wrap="none" anchor="ctr"/>
          <a:lstStyle/>
          <a:p>
            <a:pPr defTabSz="474184"/>
            <a:r>
              <a:rPr lang="en-US" sz="900" dirty="0" err="1"/>
              <a:t>thbridge</a:t>
            </a:r>
            <a:r>
              <a:rPr lang="en-US" sz="900" baseline="0" dirty="0"/>
              <a:t> now absorbed in CPU (the chipset).</a:t>
            </a:r>
          </a:p>
          <a:p>
            <a:pPr defTabSz="474184"/>
            <a:endParaRPr lang="en-US" sz="900" baseline="0" dirty="0"/>
          </a:p>
          <a:p>
            <a:pPr defTabSz="474184"/>
            <a:r>
              <a:rPr lang="en-US" sz="900" baseline="0" dirty="0"/>
              <a:t>GPUs also called </a:t>
            </a:r>
            <a:r>
              <a:rPr lang="en-US" sz="900" b="1" baseline="0" dirty="0"/>
              <a:t>accelerators</a:t>
            </a:r>
            <a:r>
              <a:rPr lang="en-US" sz="900" baseline="0" dirty="0"/>
              <a:t> or </a:t>
            </a:r>
            <a:r>
              <a:rPr lang="en-US" sz="900" b="1" baseline="0" dirty="0"/>
              <a:t>co-processors</a:t>
            </a:r>
            <a:r>
              <a:rPr lang="en-US" sz="900" baseline="0" dirty="0"/>
              <a:t> (complement the CPU).</a:t>
            </a:r>
            <a:endParaRPr lang="en-US" sz="900" dirty="0"/>
          </a:p>
          <a:p>
            <a:pPr defTabSz="474184"/>
            <a:endParaRPr lang="en-US" sz="900" dirty="0"/>
          </a:p>
          <a:p>
            <a:pPr defTabSz="474184"/>
            <a:r>
              <a:rPr lang="en-US" sz="900" dirty="0"/>
              <a:t>The GPU connected</a:t>
            </a:r>
            <a:r>
              <a:rPr lang="en-US" sz="900" baseline="0" dirty="0"/>
              <a:t> through the </a:t>
            </a:r>
            <a:r>
              <a:rPr lang="en-US" sz="900" baseline="0" dirty="0" err="1"/>
              <a:t>PCIe</a:t>
            </a:r>
            <a:r>
              <a:rPr lang="en-US" sz="900" baseline="0" dirty="0"/>
              <a:t> bus</a:t>
            </a:r>
            <a:endParaRPr lang="en-US" sz="900" dirty="0"/>
          </a:p>
          <a:p>
            <a:pPr defTabSz="474184"/>
            <a:endParaRPr lang="en-US" sz="900" dirty="0"/>
          </a:p>
          <a:p>
            <a:pPr defTabSz="474184"/>
            <a:r>
              <a:rPr lang="en-US" sz="900" dirty="0"/>
              <a:t>In </a:t>
            </a:r>
            <a:r>
              <a:rPr lang="en-US" sz="900" dirty="0" err="1"/>
              <a:t>PCIe</a:t>
            </a:r>
            <a:r>
              <a:rPr lang="en-US" sz="900" dirty="0"/>
              <a:t> 1.1 (currently the most common version) each lane sends information at a rate of 250 </a:t>
            </a:r>
            <a:r>
              <a:rPr lang="en-US" sz="900" dirty="0">
                <a:hlinkClick r:id="rId3" tooltip="Megabyte"/>
              </a:rPr>
              <a:t>MB</a:t>
            </a:r>
            <a:r>
              <a:rPr lang="en-US" sz="900" dirty="0"/>
              <a:t>/s (250 million bytes per second) in each direction.</a:t>
            </a:r>
            <a:br>
              <a:rPr lang="en-US" sz="900" dirty="0"/>
            </a:br>
            <a:r>
              <a:rPr lang="en-US" sz="900" dirty="0" err="1"/>
              <a:t>PCIe</a:t>
            </a:r>
            <a:r>
              <a:rPr lang="en-US" sz="900" dirty="0"/>
              <a:t> 2.0 doubles this data rate, introduced in late 2007, </a:t>
            </a:r>
            <a:r>
              <a:rPr lang="en-US" sz="900" dirty="0" err="1"/>
              <a:t>PCIe</a:t>
            </a:r>
            <a:r>
              <a:rPr lang="en-US" sz="900" dirty="0"/>
              <a:t> 2.0 is found on newer systems such as those based around the Intel X38 or AMD 780G chipsets.</a:t>
            </a:r>
            <a:br>
              <a:rPr lang="en-US" sz="900" dirty="0"/>
            </a:br>
            <a:r>
              <a:rPr lang="en-US" sz="900" dirty="0"/>
              <a:t>The latest proposed </a:t>
            </a:r>
            <a:r>
              <a:rPr lang="en-US" sz="900" dirty="0" err="1"/>
              <a:t>PCIe</a:t>
            </a:r>
            <a:r>
              <a:rPr lang="en-US" sz="900" dirty="0"/>
              <a:t> 3.0 standard will increase the speed of the links further (tentatively scheduled for release around 2010).</a:t>
            </a:r>
            <a:r>
              <a:rPr lang="en-US" sz="900" dirty="0">
                <a:hlinkClick r:id="" action="ppaction://noaction"/>
              </a:rPr>
              <a:t>[1]</a:t>
            </a:r>
            <a:endParaRPr lang="en-US" sz="900" dirty="0"/>
          </a:p>
          <a:p>
            <a:pPr defTabSz="474184"/>
            <a:r>
              <a:rPr lang="en-US" sz="900" dirty="0"/>
              <a:t>Each </a:t>
            </a:r>
            <a:r>
              <a:rPr lang="en-US" sz="900" dirty="0" err="1"/>
              <a:t>PCIe</a:t>
            </a:r>
            <a:r>
              <a:rPr lang="en-US" sz="900" dirty="0"/>
              <a:t> slot carries either one, two, four, eight, sixteen or thirty-two lanes of data between the motherboard and the </a:t>
            </a:r>
            <a:r>
              <a:rPr lang="en-US" sz="900" dirty="0" err="1"/>
              <a:t>addin</a:t>
            </a:r>
            <a:r>
              <a:rPr lang="en-US" sz="900" dirty="0"/>
              <a:t> card. Lane counts are written with an "x" prefix e.g. x1 for a single-lane card and x16 for a sixteen-lane card. Thirty-two lanes of 250 MB/s (</a:t>
            </a:r>
            <a:r>
              <a:rPr lang="en-US" sz="900" dirty="0" err="1"/>
              <a:t>PCIe</a:t>
            </a:r>
            <a:r>
              <a:rPr lang="en-US" sz="900" dirty="0"/>
              <a:t> 1.1) gives a maximum </a:t>
            </a:r>
            <a:r>
              <a:rPr lang="en-US" sz="900" dirty="0">
                <a:hlinkClick r:id="rId4" tooltip="Transfer rate"/>
              </a:rPr>
              <a:t>transfer rate</a:t>
            </a:r>
            <a:r>
              <a:rPr lang="en-US" sz="900" dirty="0"/>
              <a:t> of 8 GB/s (250 MB/s x 32, i.e., 8 billion bytes per second) in each direction. However the largest size in common use for </a:t>
            </a:r>
            <a:r>
              <a:rPr lang="en-US" sz="900" dirty="0" err="1"/>
              <a:t>PCIe</a:t>
            </a:r>
            <a:r>
              <a:rPr lang="en-US" sz="900" dirty="0"/>
              <a:t> 1.1 is x16, giving a transfer rate of 4 GB/s (250 MB/s x 16) in each direction. Putting this into perspective, a single lane for </a:t>
            </a:r>
            <a:r>
              <a:rPr lang="en-US" sz="900" dirty="0" err="1"/>
              <a:t>PCIe</a:t>
            </a:r>
            <a:r>
              <a:rPr lang="en-US" sz="900" dirty="0"/>
              <a:t> 1.1 has nearly twice the data rate of normal PCI, a four-lane slot has a transfer rate comparable to the fastest version of the old parallel PCI-X 1.0, and an eight-lane slot has a transfer rate comparable to the fastest version of AGP. However the data rates cited must be </a:t>
            </a:r>
            <a:r>
              <a:rPr lang="en-US" sz="900" dirty="0" err="1"/>
              <a:t>derated</a:t>
            </a:r>
            <a:r>
              <a:rPr lang="en-US" sz="900" dirty="0"/>
              <a:t> because 8b/10b coding is used in the physical layer. The link transfer speeds cited are to be considered maximum theoretical data rates.</a:t>
            </a:r>
          </a:p>
          <a:p>
            <a:pPr defTabSz="474184"/>
            <a:r>
              <a:rPr lang="en-US" sz="900" dirty="0" err="1"/>
              <a:t>PCIe</a:t>
            </a:r>
            <a:r>
              <a:rPr lang="en-US" sz="900" dirty="0"/>
              <a:t> slots come in a variety of physically different sizes referred to by the maximum lane count they support, </a:t>
            </a:r>
            <a:r>
              <a:rPr lang="en-US" sz="900" dirty="0" err="1"/>
              <a:t>ie</a:t>
            </a:r>
            <a:r>
              <a:rPr lang="en-US" sz="900" dirty="0"/>
              <a:t>. x1, x2, x4, x8, x16 and x32. A </a:t>
            </a:r>
            <a:r>
              <a:rPr lang="en-US" sz="900" dirty="0" err="1"/>
              <a:t>PCIe</a:t>
            </a:r>
            <a:r>
              <a:rPr lang="en-US" sz="900" dirty="0"/>
              <a:t> card will fit into a slot of its size or bigger, but not into a smaller </a:t>
            </a:r>
            <a:r>
              <a:rPr lang="en-US" sz="900" dirty="0" err="1"/>
              <a:t>PCIe</a:t>
            </a:r>
            <a:r>
              <a:rPr lang="en-US" sz="900" dirty="0"/>
              <a:t> slot.</a:t>
            </a:r>
          </a:p>
        </p:txBody>
      </p:sp>
    </p:spTree>
    <p:extLst>
      <p:ext uri="{BB962C8B-B14F-4D97-AF65-F5344CB8AC3E}">
        <p14:creationId xmlns:p14="http://schemas.microsoft.com/office/powerpoint/2010/main" val="1450361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(2018):</a:t>
            </a:r>
            <a:r>
              <a:rPr lang="en-US" baseline="0" dirty="0"/>
              <a:t> Volta</a:t>
            </a:r>
            <a:endParaRPr lang="en-US"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68</a:t>
            </a:fld>
            <a:endParaRPr lang="en-US"/>
          </a:p>
        </p:txBody>
      </p:sp>
    </p:spTree>
    <p:extLst>
      <p:ext uri="{BB962C8B-B14F-4D97-AF65-F5344CB8AC3E}">
        <p14:creationId xmlns:p14="http://schemas.microsoft.com/office/powerpoint/2010/main" val="3758261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How else</a:t>
            </a:r>
            <a:r>
              <a:rPr lang="en-US" sz="900" baseline="0" dirty="0"/>
              <a:t> </a:t>
            </a:r>
            <a:r>
              <a:rPr lang="en-US" sz="900" dirty="0"/>
              <a:t>could you organize 3 billion (today 7 billion) transistors?</a:t>
            </a:r>
          </a:p>
          <a:p>
            <a:endParaRPr lang="en-US" sz="900" dirty="0"/>
          </a:p>
          <a:p>
            <a:r>
              <a:rPr lang="en-US" sz="900" b="1" dirty="0"/>
              <a:t>Specialize</a:t>
            </a:r>
            <a:r>
              <a:rPr lang="en-US" sz="900" dirty="0"/>
              <a:t> the hardware. </a:t>
            </a:r>
            <a:br>
              <a:rPr lang="en-US" sz="900" dirty="0"/>
            </a:br>
            <a:r>
              <a:rPr lang="en-US" sz="900" dirty="0"/>
              <a:t>Organize it into a bunch of </a:t>
            </a:r>
            <a:r>
              <a:rPr lang="en-US" sz="900" b="1" dirty="0"/>
              <a:t>Streaming Multiprocessors </a:t>
            </a:r>
            <a:r>
              <a:rPr lang="en-US" sz="900" b="0" dirty="0"/>
              <a:t>and dedicate most transistors to number crunching (ALUs)</a:t>
            </a:r>
          </a:p>
          <a:p>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70</a:t>
            </a:fld>
            <a:endParaRPr lang="en-US"/>
          </a:p>
        </p:txBody>
      </p:sp>
    </p:spTree>
    <p:extLst>
      <p:ext uri="{BB962C8B-B14F-4D97-AF65-F5344CB8AC3E}">
        <p14:creationId xmlns:p14="http://schemas.microsoft.com/office/powerpoint/2010/main" val="2956365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An SM is the quantum of scalability on a GPU</a:t>
            </a:r>
            <a:r>
              <a:rPr lang="en-US" sz="900" dirty="0"/>
              <a:t>.  More $ </a:t>
            </a:r>
            <a:r>
              <a:rPr lang="en-US" sz="900" dirty="0">
                <a:sym typeface="Wingdings" panose="05000000000000000000" pitchFamily="2" charset="2"/>
              </a:rPr>
              <a:t> more SMs</a:t>
            </a:r>
            <a:endParaRPr lang="en-US" sz="900" dirty="0"/>
          </a:p>
          <a:p>
            <a:r>
              <a:rPr lang="en-US" sz="900" dirty="0"/>
              <a:t>Think of an SM as a single core on a CPU</a:t>
            </a:r>
            <a:r>
              <a:rPr lang="en-US" sz="900" baseline="0" dirty="0"/>
              <a:t> (do not buy into NVIDIA’s marketing)</a:t>
            </a:r>
          </a:p>
          <a:p>
            <a:endParaRPr lang="en-US" sz="900" baseline="0" dirty="0"/>
          </a:p>
          <a:p>
            <a:r>
              <a:rPr lang="en-US" sz="900" baseline="0" dirty="0"/>
              <a:t>Why is this important?  Think of launching a job with 1 million threads.  The more SMs you have, the more SPs…</a:t>
            </a:r>
          </a:p>
          <a:p>
            <a:r>
              <a:rPr lang="en-US" sz="900" baseline="0" dirty="0"/>
              <a:t>512= 16 x 32</a:t>
            </a:r>
            <a:endParaRPr lang="en-US" sz="900" dirty="0"/>
          </a:p>
          <a:p>
            <a:endParaRPr lang="en-US" sz="900" dirty="0"/>
          </a:p>
          <a:p>
            <a:r>
              <a:rPr lang="en-US" sz="900" dirty="0"/>
              <a:t>Components:</a:t>
            </a:r>
          </a:p>
          <a:p>
            <a:pPr marL="171450" indent="-171450">
              <a:buFont typeface="Arial" panose="020B0604020202020204" pitchFamily="34" charset="0"/>
              <a:buChar char="•"/>
            </a:pPr>
            <a:r>
              <a:rPr lang="en-US" sz="900" dirty="0"/>
              <a:t>16+16 = 32 SPs</a:t>
            </a:r>
          </a:p>
          <a:p>
            <a:pPr marL="171450" indent="-171450">
              <a:buFont typeface="Arial" panose="020B0604020202020204" pitchFamily="34" charset="0"/>
              <a:buChar char="•"/>
            </a:pPr>
            <a:r>
              <a:rPr lang="en-US" sz="900" dirty="0"/>
              <a:t>16 load/store units</a:t>
            </a:r>
          </a:p>
          <a:p>
            <a:pPr marL="171450" indent="-171450">
              <a:buFont typeface="Arial" panose="020B0604020202020204" pitchFamily="34" charset="0"/>
              <a:buChar char="•"/>
            </a:pPr>
            <a:r>
              <a:rPr lang="en-US" sz="900" dirty="0"/>
              <a:t>4 SFU (for special functions)</a:t>
            </a:r>
          </a:p>
          <a:p>
            <a:pPr marL="171450" indent="-171450">
              <a:buFont typeface="Arial" panose="020B0604020202020204" pitchFamily="34" charset="0"/>
              <a:buChar char="•"/>
            </a:pPr>
            <a:r>
              <a:rPr lang="en-US" sz="900" dirty="0"/>
              <a:t>2 warp schedulers</a:t>
            </a:r>
          </a:p>
          <a:p>
            <a:endParaRPr lang="en-US" sz="900" dirty="0"/>
          </a:p>
          <a:p>
            <a:r>
              <a:rPr lang="en-US" sz="900" dirty="0"/>
              <a:t>Several clock rates:</a:t>
            </a:r>
          </a:p>
          <a:p>
            <a:pPr marL="171450" indent="-171450">
              <a:buFont typeface="Arial" panose="020B0604020202020204" pitchFamily="34" charset="0"/>
              <a:buChar char="•"/>
            </a:pPr>
            <a:r>
              <a:rPr lang="en-US" sz="900" dirty="0" err="1"/>
              <a:t>Shaders</a:t>
            </a:r>
            <a:r>
              <a:rPr lang="en-US" sz="900" dirty="0"/>
              <a:t> (SPs)</a:t>
            </a:r>
          </a:p>
          <a:p>
            <a:pPr marL="171450" indent="-171450">
              <a:buFont typeface="Arial" panose="020B0604020202020204" pitchFamily="34" charset="0"/>
              <a:buChar char="•"/>
            </a:pPr>
            <a:r>
              <a:rPr lang="en-US" sz="900" dirty="0"/>
              <a:t>Scheduler: ½ the frequency of the SPs</a:t>
            </a:r>
          </a:p>
          <a:p>
            <a:pPr marL="171450" indent="-171450">
              <a:buFont typeface="Arial" panose="020B0604020202020204" pitchFamily="34" charset="0"/>
              <a:buChar char="•"/>
            </a:pPr>
            <a:r>
              <a:rPr lang="en-US" sz="900" dirty="0"/>
              <a:t>Memory:</a:t>
            </a:r>
            <a:r>
              <a:rPr lang="en-US" sz="900" baseline="0" dirty="0"/>
              <a:t> own rate</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71</a:t>
            </a:fld>
            <a:endParaRPr lang="en-US"/>
          </a:p>
        </p:txBody>
      </p:sp>
    </p:spTree>
    <p:extLst>
      <p:ext uri="{BB962C8B-B14F-4D97-AF65-F5344CB8AC3E}">
        <p14:creationId xmlns:p14="http://schemas.microsoft.com/office/powerpoint/2010/main" val="1938509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the Microprocessor this is measured in MIPS (million instructions per second). </a:t>
            </a:r>
            <a:r>
              <a:rPr lang="en-US" dirty="0"/>
              <a:t>Many reported IPS values have represented "peak" execution rates on artificial instruction sequences with few branches, whereas realistic workloads typically lead to significantly lower IPS values.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10</a:t>
            </a:fld>
            <a:endParaRPr lang="en-US"/>
          </a:p>
        </p:txBody>
      </p:sp>
    </p:spTree>
    <p:extLst>
      <p:ext uri="{BB962C8B-B14F-4D97-AF65-F5344CB8AC3E}">
        <p14:creationId xmlns:p14="http://schemas.microsoft.com/office/powerpoint/2010/main" val="1033723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full GV100 GPU has a total of:</a:t>
            </a:r>
          </a:p>
          <a:p>
            <a:pPr marL="171450" indent="-171450">
              <a:buFontTx/>
              <a:buChar char="-"/>
            </a:pPr>
            <a:r>
              <a:rPr lang="en-US" sz="1200" b="0" i="0" u="none" strike="noStrike" kern="1200" baseline="0" dirty="0">
                <a:solidFill>
                  <a:schemeClr val="tx1"/>
                </a:solidFill>
                <a:latin typeface="+mn-lt"/>
                <a:ea typeface="+mn-ea"/>
                <a:cs typeface="+mn-cs"/>
              </a:rPr>
              <a:t>5376 FP32 cores</a:t>
            </a:r>
          </a:p>
          <a:p>
            <a:pPr marL="171450" indent="-171450">
              <a:buFontTx/>
              <a:buChar char="-"/>
            </a:pPr>
            <a:r>
              <a:rPr lang="en-US" sz="1200" b="0" i="0" u="none" strike="noStrike" kern="1200" baseline="0" dirty="0">
                <a:solidFill>
                  <a:schemeClr val="tx1"/>
                </a:solidFill>
                <a:latin typeface="+mn-lt"/>
                <a:ea typeface="+mn-ea"/>
                <a:cs typeface="+mn-cs"/>
              </a:rPr>
              <a:t>5376 INT32 cores</a:t>
            </a:r>
          </a:p>
          <a:p>
            <a:pPr marL="171450" indent="-171450">
              <a:buFontTx/>
              <a:buChar char="-"/>
            </a:pPr>
            <a:r>
              <a:rPr lang="en-US" sz="1200" b="0" i="0" u="none" strike="noStrike" kern="1200" baseline="0" dirty="0">
                <a:solidFill>
                  <a:schemeClr val="tx1"/>
                </a:solidFill>
                <a:latin typeface="+mn-lt"/>
                <a:ea typeface="+mn-ea"/>
                <a:cs typeface="+mn-cs"/>
              </a:rPr>
              <a:t>2688 FP64 cores</a:t>
            </a:r>
          </a:p>
          <a:p>
            <a:pPr marL="171450" indent="-171450">
              <a:buFontTx/>
              <a:buChar char="-"/>
            </a:pPr>
            <a:r>
              <a:rPr lang="en-US" sz="1200" b="0" i="0" u="none" strike="noStrike" kern="1200" baseline="0" dirty="0">
                <a:solidFill>
                  <a:schemeClr val="tx1"/>
                </a:solidFill>
                <a:latin typeface="+mn-lt"/>
                <a:ea typeface="+mn-ea"/>
                <a:cs typeface="+mn-cs"/>
              </a:rPr>
              <a:t>672 Tensor Cores</a:t>
            </a:r>
          </a:p>
          <a:p>
            <a:pPr marL="171450" indent="-171450">
              <a:buFontTx/>
              <a:buChar char="-"/>
            </a:pPr>
            <a:r>
              <a:rPr lang="en-US" sz="1200" b="0" i="0" u="none" strike="noStrike" kern="1200" baseline="0" dirty="0">
                <a:solidFill>
                  <a:schemeClr val="tx1"/>
                </a:solidFill>
                <a:latin typeface="+mn-lt"/>
                <a:ea typeface="+mn-ea"/>
                <a:cs typeface="+mn-cs"/>
              </a:rPr>
              <a:t>336 texture units </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72</a:t>
            </a:fld>
            <a:endParaRPr lang="en-US"/>
          </a:p>
        </p:txBody>
      </p:sp>
    </p:spTree>
    <p:extLst>
      <p:ext uri="{BB962C8B-B14F-4D97-AF65-F5344CB8AC3E}">
        <p14:creationId xmlns:p14="http://schemas.microsoft.com/office/powerpoint/2010/main" val="3836119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Xeon</a:t>
            </a:r>
            <a:r>
              <a:rPr lang="en-US" sz="1050" baseline="0" dirty="0"/>
              <a:t> E7-8800 v4:  0.844 TFLOPS</a:t>
            </a:r>
          </a:p>
        </p:txBody>
      </p:sp>
      <p:sp>
        <p:nvSpPr>
          <p:cNvPr id="4" name="Slide Number Placeholder 3"/>
          <p:cNvSpPr>
            <a:spLocks noGrp="1"/>
          </p:cNvSpPr>
          <p:nvPr>
            <p:ph type="sldNum" sz="quarter" idx="10"/>
          </p:nvPr>
        </p:nvSpPr>
        <p:spPr/>
        <p:txBody>
          <a:bodyPr/>
          <a:lstStyle/>
          <a:p>
            <a:fld id="{ACA57CD3-0AAD-47D4-AA49-9D7CA2CEB419}" type="slidenum">
              <a:rPr lang="en-US" smtClean="0"/>
              <a:pPr/>
              <a:t>75</a:t>
            </a:fld>
            <a:endParaRPr lang="en-US"/>
          </a:p>
        </p:txBody>
      </p:sp>
    </p:spTree>
    <p:extLst>
      <p:ext uri="{BB962C8B-B14F-4D97-AF65-F5344CB8AC3E}">
        <p14:creationId xmlns:p14="http://schemas.microsoft.com/office/powerpoint/2010/main" val="2308112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t>The</a:t>
            </a:r>
            <a:r>
              <a:rPr lang="en-US" sz="800" baseline="0" dirty="0"/>
              <a:t> solution is to keep data in </a:t>
            </a:r>
            <a:r>
              <a:rPr lang="en-US" sz="800" b="1" baseline="0" dirty="0"/>
              <a:t>registers</a:t>
            </a:r>
            <a:r>
              <a:rPr lang="en-US" sz="800" b="0" baseline="0" dirty="0"/>
              <a:t> (more about this later)</a:t>
            </a:r>
            <a:endParaRPr lang="en-US" sz="800" baseline="0" dirty="0"/>
          </a:p>
          <a:p>
            <a:pPr marL="0" indent="0">
              <a:buFont typeface="Arial" panose="020B0604020202020204" pitchFamily="34" charset="0"/>
              <a:buNone/>
            </a:pPr>
            <a:r>
              <a:rPr lang="en-US" sz="800" baseline="0" dirty="0"/>
              <a:t>The bandwidth of accessing data from registers is exactly around 8 TB/s.</a:t>
            </a:r>
            <a:endParaRPr lang="en-US" sz="800" dirty="0"/>
          </a:p>
          <a:p>
            <a:pPr marL="0" indent="0">
              <a:buFont typeface="Arial" panose="020B0604020202020204" pitchFamily="34" charset="0"/>
              <a:buNone/>
            </a:pPr>
            <a:endParaRPr lang="en-US" sz="800" dirty="0"/>
          </a:p>
          <a:p>
            <a:pPr marL="0" indent="0">
              <a:buFont typeface="Arial" panose="020B0604020202020204" pitchFamily="34" charset="0"/>
              <a:buNone/>
            </a:pPr>
            <a:r>
              <a:rPr lang="en-US" sz="800" dirty="0"/>
              <a:t>Here’s a set of rules that you need to keep in mind before going further… </a:t>
            </a:r>
          </a:p>
          <a:p>
            <a:pPr marL="171450" indent="-171450">
              <a:buFont typeface="Arial" panose="020B0604020202020204" pitchFamily="34" charset="0"/>
              <a:buChar char="•"/>
            </a:pPr>
            <a:r>
              <a:rPr lang="en-US" sz="800" dirty="0"/>
              <a:t>Get the data on the GPU and keep it there</a:t>
            </a:r>
          </a:p>
          <a:p>
            <a:pPr marL="171450" indent="-171450">
              <a:buFont typeface="Arial" panose="020B0604020202020204" pitchFamily="34" charset="0"/>
              <a:buChar char="•"/>
            </a:pPr>
            <a:r>
              <a:rPr lang="en-US" sz="800" dirty="0"/>
              <a:t>Give the GPU enough work to do (High arithmetic intensity)</a:t>
            </a:r>
          </a:p>
          <a:p>
            <a:pPr marL="171450" indent="-171450">
              <a:buFont typeface="Arial" panose="020B0604020202020204" pitchFamily="34" charset="0"/>
              <a:buChar char="•"/>
            </a:pPr>
            <a:r>
              <a:rPr lang="en-US" sz="800" dirty="0"/>
              <a:t>Focus on data reuse within the GPU to avoid memory bandwidth limitations</a:t>
            </a:r>
          </a:p>
        </p:txBody>
      </p:sp>
      <p:sp>
        <p:nvSpPr>
          <p:cNvPr id="4" name="Slide Number Placeholder 3"/>
          <p:cNvSpPr>
            <a:spLocks noGrp="1"/>
          </p:cNvSpPr>
          <p:nvPr>
            <p:ph type="sldNum" sz="quarter" idx="10"/>
          </p:nvPr>
        </p:nvSpPr>
        <p:spPr/>
        <p:txBody>
          <a:bodyPr/>
          <a:lstStyle/>
          <a:p>
            <a:fld id="{ACA57CD3-0AAD-47D4-AA49-9D7CA2CEB419}" type="slidenum">
              <a:rPr lang="en-US" smtClean="0"/>
              <a:pPr/>
              <a:t>76</a:t>
            </a:fld>
            <a:endParaRPr lang="en-US"/>
          </a:p>
        </p:txBody>
      </p:sp>
    </p:spTree>
    <p:extLst>
      <p:ext uri="{BB962C8B-B14F-4D97-AF65-F5344CB8AC3E}">
        <p14:creationId xmlns:p14="http://schemas.microsoft.com/office/powerpoint/2010/main" val="3058660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algn="r"/>
            <a:fld id="{F11DF618-151A-4B4F-BAE6-B83DBC3DA041}" type="slidenum">
              <a:rPr lang="en-US" sz="1300">
                <a:latin typeface="Trebuchet MS" pitchFamily="34" charset="0"/>
              </a:rPr>
              <a:pPr algn="r"/>
              <a:t>77</a:t>
            </a:fld>
            <a:endParaRPr lang="en-US" sz="1300" dirty="0">
              <a:latin typeface="Trebuchet MS"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Pascal P100,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99679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If you look at flop rates GPU/CPU,</a:t>
            </a:r>
            <a:r>
              <a:rPr lang="en-US" sz="900" baseline="0" dirty="0"/>
              <a:t> also about 5 (roughly like the bandwidth ratio)</a:t>
            </a:r>
          </a:p>
          <a:p>
            <a:endParaRPr lang="en-US" sz="900" baseline="0" dirty="0"/>
          </a:p>
          <a:p>
            <a:r>
              <a:rPr lang="en-US" sz="900" b="1" baseline="0" dirty="0"/>
              <a:t>Take away message:  you can expect a speedup of 2-10 if moving to GPU.  Do not expect 100x</a:t>
            </a:r>
            <a:endParaRPr lang="en-US" sz="900" b="1" dirty="0"/>
          </a:p>
          <a:p>
            <a:endParaRPr lang="en-US" sz="90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900" baseline="0" dirty="0"/>
              <a:t>Tesla P100 (Pascal): 720 GB/s (stacked memory) </a:t>
            </a:r>
            <a:r>
              <a:rPr lang="en-US" sz="900" baseline="0" dirty="0">
                <a:sym typeface="Wingdings" panose="05000000000000000000" pitchFamily="2" charset="2"/>
              </a:rPr>
              <a:t> short detour</a:t>
            </a:r>
            <a:endParaRPr lang="en-US" sz="900" baseline="0" dirty="0"/>
          </a:p>
          <a:p>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79</a:t>
            </a:fld>
            <a:endParaRPr lang="en-US"/>
          </a:p>
        </p:txBody>
      </p:sp>
    </p:spTree>
    <p:extLst>
      <p:ext uri="{BB962C8B-B14F-4D97-AF65-F5344CB8AC3E}">
        <p14:creationId xmlns:p14="http://schemas.microsoft.com/office/powerpoint/2010/main" val="169461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 AGU: </a:t>
            </a:r>
            <a:r>
              <a:rPr lang="en-US" sz="1200" b="0" i="0" kern="1200" dirty="0">
                <a:solidFill>
                  <a:schemeClr val="tx1"/>
                </a:solidFill>
                <a:effectLst/>
                <a:latin typeface="Arial" pitchFamily="34" charset="0"/>
                <a:ea typeface="+mn-ea"/>
                <a:cs typeface="+mn-cs"/>
              </a:rPr>
              <a:t>Address generation</a:t>
            </a:r>
            <a:r>
              <a:rPr lang="en-US" sz="1200" b="0" i="0" kern="1200" baseline="0" dirty="0">
                <a:solidFill>
                  <a:schemeClr val="tx1"/>
                </a:solidFill>
                <a:effectLst/>
                <a:latin typeface="Arial" pitchFamily="34" charset="0"/>
                <a:ea typeface="+mn-ea"/>
                <a:cs typeface="+mn-cs"/>
              </a:rPr>
              <a:t> unit</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14</a:t>
            </a:fld>
            <a:endParaRPr lang="en-US"/>
          </a:p>
        </p:txBody>
      </p:sp>
    </p:spTree>
    <p:extLst>
      <p:ext uri="{BB962C8B-B14F-4D97-AF65-F5344CB8AC3E}">
        <p14:creationId xmlns:p14="http://schemas.microsoft.com/office/powerpoint/2010/main" val="425441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1290A-2C49-4E8A-91E6-D34C2C6C3305}" type="slidenum">
              <a:rPr lang="en-US"/>
              <a:pPr/>
              <a:t>16</a:t>
            </a:fld>
            <a:endParaRPr lang="en-US"/>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6224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7EF-235B-412C-8008-D346A7F9157E}" type="slidenum">
              <a:rPr lang="en-US"/>
              <a:pPr/>
              <a:t>18</a:t>
            </a:fld>
            <a:endParaRPr lang="en-US"/>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0927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3C19C7-4768-4A09-8C70-9C6BD5B70044}" type="slidenum">
              <a:rPr lang="en-US"/>
              <a:pPr/>
              <a:t>19</a:t>
            </a:fld>
            <a:endParaRPr lang="en-US"/>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5435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21D61-D015-4274-B894-314414003888}" type="slidenum">
              <a:rPr lang="en-US" smtClean="0"/>
              <a:pPr/>
              <a:t>20</a:t>
            </a:fld>
            <a:endParaRPr lang="en-US"/>
          </a:p>
        </p:txBody>
      </p:sp>
    </p:spTree>
    <p:extLst>
      <p:ext uri="{BB962C8B-B14F-4D97-AF65-F5344CB8AC3E}">
        <p14:creationId xmlns:p14="http://schemas.microsoft.com/office/powerpoint/2010/main" val="415717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http://www.realworldtech.com/haswell-cp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l.acm.org/doi/10.5555/320080.32008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www.ctwatch.org/quarterly/articles/2007/02/the-many-core-inflection-point-for-mass-market-computer-system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Nvidia_Tesla"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hyperlink" Target="https://ark.intel.com/products/120496/Intel-Xeon-Platinum-8180-Processor-38-5M-Cache-2-50-GHz-" TargetMode="External"/><Relationship Id="rId5" Type="http://schemas.openxmlformats.org/officeDocument/2006/relationships/hyperlink" Target="https://en.wikichip.org/wiki/intel/xeon_platinum/8180" TargetMode="External"/><Relationship Id="rId4" Type="http://schemas.openxmlformats.org/officeDocument/2006/relationships/hyperlink" Target="https://www.techpowerup.com/gpu-specs/tesla-v100-sxm2-32-gb.c3185"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18.xml"/><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290.png"/><Relationship Id="rId4" Type="http://schemas.openxmlformats.org/officeDocument/2006/relationships/image" Target="../media/image37.emf"/></Relationships>
</file>

<file path=ppt/slides/_rels/slide4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41.jpeg"/></Relationships>
</file>

<file path=ppt/slides/_rels/slide5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620.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620.png"/></Relationships>
</file>

<file path=ppt/slides/_rels/slide58.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620.png"/></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8.emf"/></Relationships>
</file>

<file path=ppt/slides/_rels/slide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14.xml"/><Relationship Id="rId4" Type="http://schemas.openxmlformats.org/officeDocument/2006/relationships/image" Target="../media/image60.emf"/></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hyperlink" Target="http://ark.intel.com/products/84685/Intel-Xeon-Processor-E7-8890-v3-45M-Cache-2_50-GHz" TargetMode="External"/><Relationship Id="rId2" Type="http://schemas.openxmlformats.org/officeDocument/2006/relationships/hyperlink" Target="http://www.mellanox.com/page/performance_infiniband"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r>
              <a:rPr lang="en-US" sz="2400" dirty="0"/>
              <a:t/>
            </a: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a:t>
            </a:r>
            <a:r>
              <a:rPr lang="en-US" dirty="0" smtClean="0"/>
              <a:t>08</a:t>
            </a:r>
            <a:endParaRPr lang="en-US" dirty="0"/>
          </a:p>
          <a:p>
            <a:r>
              <a:rPr lang="en-US" dirty="0" smtClean="0"/>
              <a:t>02/07/2019</a:t>
            </a:r>
            <a:endParaRPr lang="en-US" dirty="0"/>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Latency vs. Bandwidth: Recent Evolution of Speed Gains</a:t>
            </a:r>
            <a:endParaRPr lang="en-US" sz="2000" dirty="0"/>
          </a:p>
        </p:txBody>
      </p:sp>
      <p:sp>
        <p:nvSpPr>
          <p:cNvPr id="5" name="Content Placeholder 2"/>
          <p:cNvSpPr txBox="1">
            <a:spLocks/>
          </p:cNvSpPr>
          <p:nvPr/>
        </p:nvSpPr>
        <p:spPr bwMode="auto">
          <a:xfrm>
            <a:off x="0" y="6519863"/>
            <a:ext cx="485140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50" kern="0" dirty="0"/>
              <a:t>Courtesy of Elsevier, Computer Architecture, Hennessey and Patterson, fifth edition</a:t>
            </a:r>
          </a:p>
        </p:txBody>
      </p:sp>
      <p:pic>
        <p:nvPicPr>
          <p:cNvPr id="3" name="Picture 2"/>
          <p:cNvPicPr>
            <a:picLocks noChangeAspect="1"/>
          </p:cNvPicPr>
          <p:nvPr/>
        </p:nvPicPr>
        <p:blipFill>
          <a:blip r:embed="rId3"/>
          <a:stretch>
            <a:fillRect/>
          </a:stretch>
        </p:blipFill>
        <p:spPr>
          <a:xfrm>
            <a:off x="3048000" y="1295400"/>
            <a:ext cx="5562600" cy="4998278"/>
          </a:xfrm>
          <a:prstGeom prst="rect">
            <a:avLst/>
          </a:prstGeom>
        </p:spPr>
      </p:pic>
      <p:sp>
        <p:nvSpPr>
          <p:cNvPr id="4" name="Slide Number Placeholder 3">
            <a:extLst>
              <a:ext uri="{FF2B5EF4-FFF2-40B4-BE49-F238E27FC236}">
                <a16:creationId xmlns:a16="http://schemas.microsoft.com/office/drawing/2014/main" id="{458B8012-149D-40B2-83B0-9D4B784EBF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856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Wall, Conclusions</a:t>
            </a:r>
            <a:br>
              <a:rPr lang="en-US" dirty="0"/>
            </a:br>
            <a:r>
              <a:rPr lang="en-US" sz="2000" dirty="0"/>
              <a:t>[</a:t>
            </a:r>
            <a:r>
              <a:rPr lang="en-US" sz="2000" dirty="0">
                <a:solidFill>
                  <a:srgbClr val="FFC000"/>
                </a:solidFill>
              </a:rPr>
              <a:t>IMPORTANT SLIDE</a:t>
            </a:r>
            <a:r>
              <a:rPr lang="en-US" sz="2000" dirty="0"/>
              <a:t>]</a:t>
            </a:r>
            <a:endParaRPr lang="en-US" dirty="0"/>
          </a:p>
        </p:txBody>
      </p:sp>
      <p:sp>
        <p:nvSpPr>
          <p:cNvPr id="3" name="Content Placeholder 2"/>
          <p:cNvSpPr>
            <a:spLocks noGrp="1"/>
          </p:cNvSpPr>
          <p:nvPr>
            <p:ph idx="1"/>
          </p:nvPr>
        </p:nvSpPr>
        <p:spPr/>
        <p:txBody>
          <a:bodyPr/>
          <a:lstStyle/>
          <a:p>
            <a:endParaRPr lang="en-US" sz="1800" dirty="0"/>
          </a:p>
          <a:p>
            <a:endParaRPr lang="en-US" sz="1800" dirty="0" smtClean="0"/>
          </a:p>
          <a:p>
            <a:endParaRPr lang="en-US" sz="1800" dirty="0"/>
          </a:p>
          <a:p>
            <a:r>
              <a:rPr lang="en-US" sz="2000" dirty="0"/>
              <a:t>Take-home message: Long and winding conversations with main memory kills execution speed</a:t>
            </a:r>
          </a:p>
          <a:p>
            <a:pPr lvl="1"/>
            <a:endParaRPr lang="en-US" sz="1400" dirty="0"/>
          </a:p>
          <a:p>
            <a:endParaRPr lang="en-US" sz="1800" dirty="0" smtClean="0"/>
          </a:p>
          <a:p>
            <a:endParaRPr lang="en-US" sz="1800" dirty="0"/>
          </a:p>
          <a:p>
            <a:r>
              <a:rPr lang="en-US" sz="2000" dirty="0" smtClean="0"/>
              <a:t>Memory-wise, you </a:t>
            </a:r>
            <a:r>
              <a:rPr lang="en-US" sz="2000" dirty="0"/>
              <a:t>may or may not be at top speed for your memory</a:t>
            </a:r>
          </a:p>
          <a:p>
            <a:pPr lvl="1"/>
            <a:r>
              <a:rPr lang="en-US" sz="1600" dirty="0" smtClean="0"/>
              <a:t>Effective bandwidth==Nominal bandwidth: </a:t>
            </a:r>
            <a:r>
              <a:rPr lang="en-US" sz="1600" dirty="0"/>
              <a:t>you move lots of </a:t>
            </a:r>
            <a:r>
              <a:rPr lang="en-US" sz="1600" dirty="0" smtClean="0"/>
              <a:t>data - ok</a:t>
            </a:r>
            <a:r>
              <a:rPr lang="en-US" sz="1600" dirty="0"/>
              <a:t>, fact of </a:t>
            </a:r>
            <a:r>
              <a:rPr lang="en-US" sz="1600" dirty="0" smtClean="0"/>
              <a:t>life, some applications are just like that</a:t>
            </a:r>
            <a:endParaRPr lang="en-US" sz="1600" dirty="0"/>
          </a:p>
          <a:p>
            <a:pPr lvl="1"/>
            <a:r>
              <a:rPr lang="en-US" sz="1600" dirty="0"/>
              <a:t>Effective </a:t>
            </a:r>
            <a:r>
              <a:rPr lang="en-US" sz="1600" dirty="0" smtClean="0"/>
              <a:t>bandwidth &lt; Nominal bandwidth: </a:t>
            </a:r>
            <a:r>
              <a:rPr lang="en-US" sz="1600" dirty="0" smtClean="0"/>
              <a:t>you bring a block of data, use little of it, and ask for data from a different block</a:t>
            </a:r>
            <a:endParaRPr lang="en-US" sz="1600" dirty="0"/>
          </a:p>
          <a:p>
            <a:pPr lvl="2"/>
            <a:r>
              <a:rPr lang="en-US" sz="1300" dirty="0"/>
              <a:t>Examples – sparse matrix operations, combinatorics, etc.</a:t>
            </a:r>
          </a:p>
          <a:p>
            <a:endParaRPr lang="en-US" sz="2000" dirty="0"/>
          </a:p>
        </p:txBody>
      </p:sp>
      <p:sp>
        <p:nvSpPr>
          <p:cNvPr id="4" name="Slide Number Placeholder 3">
            <a:extLst>
              <a:ext uri="{FF2B5EF4-FFF2-40B4-BE49-F238E27FC236}">
                <a16:creationId xmlns:a16="http://schemas.microsoft.com/office/drawing/2014/main" id="{C3C11483-BA40-4153-BDB5-A9EE58FDC4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850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Wall, Conclusions</a:t>
            </a:r>
            <a:br>
              <a:rPr lang="en-US" dirty="0"/>
            </a:br>
            <a:r>
              <a:rPr lang="en-US" sz="2000" dirty="0"/>
              <a:t>[</a:t>
            </a:r>
            <a:r>
              <a:rPr lang="en-US" sz="2000" dirty="0">
                <a:solidFill>
                  <a:srgbClr val="FFC000"/>
                </a:solidFill>
              </a:rPr>
              <a:t>IMPORTANT SLIDE</a:t>
            </a:r>
            <a:r>
              <a:rPr lang="en-US" sz="2000" dirty="0"/>
              <a:t>]</a:t>
            </a:r>
            <a:endParaRPr lang="en-US" dirty="0"/>
          </a:p>
        </p:txBody>
      </p:sp>
      <p:sp>
        <p:nvSpPr>
          <p:cNvPr id="3" name="Content Placeholder 2"/>
          <p:cNvSpPr>
            <a:spLocks noGrp="1"/>
          </p:cNvSpPr>
          <p:nvPr>
            <p:ph idx="1"/>
          </p:nvPr>
        </p:nvSpPr>
        <p:spPr/>
        <p:txBody>
          <a:bodyPr>
            <a:normAutofit/>
          </a:bodyPr>
          <a:lstStyle/>
          <a:p>
            <a:endParaRPr lang="en-US" sz="2000" dirty="0"/>
          </a:p>
          <a:p>
            <a:r>
              <a:rPr lang="en-US" sz="2000" dirty="0"/>
              <a:t>This is an important picture to have in mind when writing software</a:t>
            </a:r>
          </a:p>
        </p:txBody>
      </p:sp>
      <p:graphicFrame>
        <p:nvGraphicFramePr>
          <p:cNvPr id="438280" name="Object 8"/>
          <p:cNvGraphicFramePr>
            <a:graphicFrameLocks noChangeAspect="1"/>
          </p:cNvGraphicFramePr>
          <p:nvPr/>
        </p:nvGraphicFramePr>
        <p:xfrm>
          <a:off x="8602954" y="5465258"/>
          <a:ext cx="2598806" cy="1200714"/>
        </p:xfrm>
        <a:graphic>
          <a:graphicData uri="http://schemas.openxmlformats.org/presentationml/2006/ole">
            <mc:AlternateContent xmlns:mc="http://schemas.openxmlformats.org/markup-compatibility/2006">
              <mc:Choice xmlns:v="urn:schemas-microsoft-com:vml" Requires="v">
                <p:oleObj spid="_x0000_s2052" name="Worksheet" r:id="rId3" imgW="2006558" imgH="927122" progId="Excel.Sheet.12">
                  <p:embed/>
                </p:oleObj>
              </mc:Choice>
              <mc:Fallback>
                <p:oleObj name="Worksheet" r:id="rId3" imgW="2006558" imgH="927122" progId="Excel.Sheet.12">
                  <p:embed/>
                  <p:pic>
                    <p:nvPicPr>
                      <p:cNvPr id="438280" name="Object 8"/>
                      <p:cNvPicPr>
                        <a:picLocks noChangeAspect="1" noChangeArrowheads="1"/>
                      </p:cNvPicPr>
                      <p:nvPr/>
                    </p:nvPicPr>
                    <p:blipFill>
                      <a:blip r:embed="rId4"/>
                      <a:srcRect/>
                      <a:stretch>
                        <a:fillRect/>
                      </a:stretch>
                    </p:blipFill>
                    <p:spPr bwMode="auto">
                      <a:xfrm>
                        <a:off x="8602954" y="5465258"/>
                        <a:ext cx="2598806" cy="1200714"/>
                      </a:xfrm>
                      <a:prstGeom prst="rect">
                        <a:avLst/>
                      </a:prstGeom>
                      <a:noFill/>
                      <a:ln>
                        <a:noFill/>
                      </a:ln>
                      <a:effectLst/>
                    </p:spPr>
                  </p:pic>
                </p:oleObj>
              </mc:Fallback>
            </mc:AlternateContent>
          </a:graphicData>
        </a:graphic>
      </p:graphicFrame>
      <p:pic>
        <p:nvPicPr>
          <p:cNvPr id="6" name="Picture 5"/>
          <p:cNvPicPr>
            <a:picLocks noChangeAspect="1"/>
          </p:cNvPicPr>
          <p:nvPr/>
        </p:nvPicPr>
        <p:blipFill>
          <a:blip r:embed="rId5"/>
          <a:stretch>
            <a:fillRect/>
          </a:stretch>
        </p:blipFill>
        <p:spPr>
          <a:xfrm>
            <a:off x="1752154" y="2882736"/>
            <a:ext cx="7392557" cy="2292137"/>
          </a:xfrm>
          <a:prstGeom prst="rect">
            <a:avLst/>
          </a:prstGeom>
        </p:spPr>
      </p:pic>
      <p:sp>
        <p:nvSpPr>
          <p:cNvPr id="8" name="Content Placeholder 2"/>
          <p:cNvSpPr txBox="1">
            <a:spLocks/>
          </p:cNvSpPr>
          <p:nvPr/>
        </p:nvSpPr>
        <p:spPr bwMode="auto">
          <a:xfrm>
            <a:off x="0" y="6636054"/>
            <a:ext cx="4504357" cy="1852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00" kern="0" dirty="0"/>
              <a:t>Courtesy of Elsevier, Computer Architecture, Hennessey and Patterson, fifth edition</a:t>
            </a:r>
          </a:p>
        </p:txBody>
      </p:sp>
      <p:sp>
        <p:nvSpPr>
          <p:cNvPr id="4" name="Slide Number Placeholder 3">
            <a:extLst>
              <a:ext uri="{FF2B5EF4-FFF2-40B4-BE49-F238E27FC236}">
                <a16:creationId xmlns:a16="http://schemas.microsoft.com/office/drawing/2014/main" id="{C3C11483-BA40-4153-BDB5-A9EE58FDC4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69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next wall</a:t>
            </a:r>
            <a:r>
              <a:rPr lang="en-US" dirty="0"/>
              <a:t>: Instruction Level Parallelism (</a:t>
            </a:r>
            <a:r>
              <a:rPr lang="en-US" b="1" dirty="0">
                <a:solidFill>
                  <a:srgbClr val="FFC000"/>
                </a:solidFill>
              </a:rPr>
              <a:t>ILP</a:t>
            </a:r>
            <a:r>
              <a:rPr lang="en-US" dirty="0"/>
              <a:t>)</a:t>
            </a:r>
          </a:p>
        </p:txBody>
      </p:sp>
      <p:sp>
        <p:nvSpPr>
          <p:cNvPr id="3" name="Content Placeholder 2"/>
          <p:cNvSpPr>
            <a:spLocks noGrp="1"/>
          </p:cNvSpPr>
          <p:nvPr>
            <p:ph idx="1"/>
          </p:nvPr>
        </p:nvSpPr>
        <p:spPr/>
        <p:txBody>
          <a:bodyPr>
            <a:normAutofit/>
          </a:bodyPr>
          <a:lstStyle/>
          <a:p>
            <a:endParaRPr lang="en-US" sz="1400" dirty="0">
              <a:solidFill>
                <a:srgbClr val="0070C0"/>
              </a:solidFill>
            </a:endParaRPr>
          </a:p>
          <a:p>
            <a:r>
              <a:rPr lang="en-US" sz="1400" dirty="0">
                <a:solidFill>
                  <a:srgbClr val="0070C0"/>
                </a:solidFill>
              </a:rPr>
              <a:t>Instruction pipelining</a:t>
            </a:r>
            <a:r>
              <a:rPr lang="en-US" sz="1400" dirty="0"/>
              <a:t>: the execution of multiple instructions overlapped; each instructions is divided into series of sub-steps (termed: micro-operations)</a:t>
            </a:r>
          </a:p>
          <a:p>
            <a:pPr lvl="1"/>
            <a:endParaRPr lang="en-US" sz="1100" dirty="0"/>
          </a:p>
          <a:p>
            <a:pPr lvl="1"/>
            <a:endParaRPr lang="en-US" sz="1100" dirty="0"/>
          </a:p>
          <a:p>
            <a:r>
              <a:rPr lang="en-US" sz="1400" dirty="0">
                <a:solidFill>
                  <a:srgbClr val="0070C0"/>
                </a:solidFill>
              </a:rPr>
              <a:t>Superscalar execution</a:t>
            </a:r>
            <a:r>
              <a:rPr lang="en-US" sz="1400" dirty="0"/>
              <a:t>: multiple execution units are used to execute multiple instructions in parallel</a:t>
            </a:r>
          </a:p>
          <a:p>
            <a:pPr lvl="1"/>
            <a:endParaRPr lang="en-US" sz="1100" dirty="0"/>
          </a:p>
          <a:p>
            <a:pPr lvl="1"/>
            <a:endParaRPr lang="en-US" sz="1100" dirty="0"/>
          </a:p>
          <a:p>
            <a:r>
              <a:rPr lang="en-US" sz="1400" dirty="0">
                <a:solidFill>
                  <a:srgbClr val="0070C0"/>
                </a:solidFill>
              </a:rPr>
              <a:t>Out-of-order execution</a:t>
            </a:r>
            <a:r>
              <a:rPr lang="en-US" sz="1400" dirty="0"/>
              <a:t>: instructions execute in any order but without violating data dependencies</a:t>
            </a:r>
          </a:p>
          <a:p>
            <a:pPr lvl="1"/>
            <a:endParaRPr lang="en-US" sz="1100" dirty="0"/>
          </a:p>
          <a:p>
            <a:pPr lvl="1"/>
            <a:endParaRPr lang="en-US" sz="1100" dirty="0"/>
          </a:p>
          <a:p>
            <a:r>
              <a:rPr lang="en-US" sz="1400" dirty="0">
                <a:solidFill>
                  <a:srgbClr val="0070C0"/>
                </a:solidFill>
              </a:rPr>
              <a:t>Register renaming</a:t>
            </a:r>
            <a:r>
              <a:rPr lang="en-US" sz="1400" dirty="0"/>
              <a:t>: a technique used to avoid data hazards and thus lead to unnecessary serialization of program instructions</a:t>
            </a:r>
          </a:p>
          <a:p>
            <a:pPr lvl="1"/>
            <a:endParaRPr lang="en-US" sz="1100" dirty="0"/>
          </a:p>
          <a:p>
            <a:pPr lvl="1"/>
            <a:endParaRPr lang="en-US" sz="1100" dirty="0"/>
          </a:p>
          <a:p>
            <a:r>
              <a:rPr lang="en-US" sz="1400" dirty="0">
                <a:solidFill>
                  <a:srgbClr val="0070C0"/>
                </a:solidFill>
              </a:rPr>
              <a:t>Speculative execution</a:t>
            </a:r>
            <a:r>
              <a:rPr lang="en-US" sz="1400" dirty="0"/>
              <a:t>: allows the execution of complete instructions or parts of instructions before being sure whether this execution is required</a:t>
            </a:r>
          </a:p>
          <a:p>
            <a:pPr lvl="1"/>
            <a:endParaRPr lang="en-US" sz="1100" dirty="0"/>
          </a:p>
          <a:p>
            <a:pPr lvl="1"/>
            <a:endParaRPr lang="en-US" sz="1100" dirty="0"/>
          </a:p>
          <a:p>
            <a:r>
              <a:rPr lang="en-US" sz="1400" dirty="0">
                <a:solidFill>
                  <a:srgbClr val="0070C0"/>
                </a:solidFill>
              </a:rPr>
              <a:t>Branch prediction</a:t>
            </a:r>
            <a:r>
              <a:rPr lang="en-US" sz="1400" dirty="0"/>
              <a:t>: used to avoid delays (termed: stalls). Used in combination with speculative execution.</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13</a:t>
            </a:fld>
            <a:endParaRPr lang="en-US" altLang="en-US"/>
          </a:p>
        </p:txBody>
      </p:sp>
    </p:spTree>
    <p:extLst>
      <p:ext uri="{BB962C8B-B14F-4D97-AF65-F5344CB8AC3E}">
        <p14:creationId xmlns:p14="http://schemas.microsoft.com/office/powerpoint/2010/main" val="2802109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 Haswell example: ILP elicits very complex microarchitecture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14</a:t>
            </a:fld>
            <a:endParaRPr lang="en-US" altLang="en-US"/>
          </a:p>
        </p:txBody>
      </p:sp>
      <p:pic>
        <p:nvPicPr>
          <p:cNvPr id="5" name="Picture 4" descr="Haswell and Sandy Bridge Microarchitectures"/>
          <p:cNvPicPr/>
          <p:nvPr/>
        </p:nvPicPr>
        <p:blipFill rotWithShape="1">
          <a:blip r:embed="rId3">
            <a:extLst>
              <a:ext uri="{28A0092B-C50C-407E-A947-70E740481C1C}">
                <a14:useLocalDpi xmlns:a14="http://schemas.microsoft.com/office/drawing/2010/main" val="0"/>
              </a:ext>
            </a:extLst>
          </a:blip>
          <a:srcRect b="49127"/>
          <a:stretch/>
        </p:blipFill>
        <p:spPr bwMode="auto">
          <a:xfrm>
            <a:off x="3851971" y="1302168"/>
            <a:ext cx="3236595" cy="5001260"/>
          </a:xfrm>
          <a:prstGeom prst="rect">
            <a:avLst/>
          </a:prstGeom>
          <a:noFill/>
          <a:ln>
            <a:noFill/>
          </a:ln>
          <a:extLst>
            <a:ext uri="{53640926-AAD7-44d8-BBD7-CCE9431645EC}">
              <a14:shadowObscured xmlns="" xmlns:a14="http://schemas.microsoft.com/office/drawing/2010/main"/>
            </a:ext>
          </a:extLst>
        </p:spPr>
      </p:pic>
      <p:sp>
        <p:nvSpPr>
          <p:cNvPr id="6" name="Rectangle 5"/>
          <p:cNvSpPr/>
          <p:nvPr/>
        </p:nvSpPr>
        <p:spPr>
          <a:xfrm>
            <a:off x="40405" y="6596390"/>
            <a:ext cx="2989921" cy="261610"/>
          </a:xfrm>
          <a:prstGeom prst="rect">
            <a:avLst/>
          </a:prstGeom>
        </p:spPr>
        <p:txBody>
          <a:bodyPr wrap="none">
            <a:spAutoFit/>
          </a:bodyPr>
          <a:lstStyle/>
          <a:p>
            <a:r>
              <a:rPr lang="en-US" sz="1100" dirty="0"/>
              <a:t>[</a:t>
            </a:r>
            <a:r>
              <a:rPr lang="en-US" sz="1100" u="sng" dirty="0">
                <a:latin typeface="+mj-lt"/>
                <a:hlinkClick r:id="rId4"/>
              </a:rPr>
              <a:t>http://www.realworldtech.com/haswell-cpu/</a:t>
            </a:r>
            <a:r>
              <a:rPr lang="en-US" sz="1100" dirty="0">
                <a:latin typeface="+mj-lt"/>
              </a:rPr>
              <a:t> ]</a:t>
            </a:r>
            <a:r>
              <a:rPr lang="en-US" sz="1100" dirty="0">
                <a:latin typeface="+mj-lt"/>
                <a:sym typeface="Symbol" panose="05050102010706020507" pitchFamily="18" charset="2"/>
              </a:rPr>
              <a:t></a:t>
            </a:r>
            <a:endParaRPr lang="en-US" sz="1100" dirty="0">
              <a:latin typeface="+mj-lt"/>
            </a:endParaRPr>
          </a:p>
        </p:txBody>
      </p:sp>
    </p:spTree>
    <p:extLst>
      <p:ext uri="{BB962C8B-B14F-4D97-AF65-F5344CB8AC3E}">
        <p14:creationId xmlns:p14="http://schemas.microsoft.com/office/powerpoint/2010/main" val="282751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Pipeline Depths</a:t>
            </a:r>
          </a:p>
        </p:txBody>
      </p:sp>
      <p:graphicFrame>
        <p:nvGraphicFramePr>
          <p:cNvPr id="5" name="Content Placeholder 4"/>
          <p:cNvGraphicFramePr>
            <a:graphicFrameLocks noGrp="1"/>
          </p:cNvGraphicFramePr>
          <p:nvPr>
            <p:ph idx="1"/>
          </p:nvPr>
        </p:nvGraphicFramePr>
        <p:xfrm>
          <a:off x="1600200" y="1737364"/>
          <a:ext cx="9103042" cy="3984797"/>
        </p:xfrm>
        <a:graphic>
          <a:graphicData uri="http://schemas.openxmlformats.org/drawingml/2006/table">
            <a:tbl>
              <a:tblPr/>
              <a:tblGrid>
                <a:gridCol w="2220254">
                  <a:extLst>
                    <a:ext uri="{9D8B030D-6E8A-4147-A177-3AD203B41FA5}">
                      <a16:colId xmlns:a16="http://schemas.microsoft.com/office/drawing/2014/main" val="3772665092"/>
                    </a:ext>
                  </a:extLst>
                </a:gridCol>
                <a:gridCol w="6882788">
                  <a:extLst>
                    <a:ext uri="{9D8B030D-6E8A-4147-A177-3AD203B41FA5}">
                      <a16:colId xmlns:a16="http://schemas.microsoft.com/office/drawing/2014/main" val="279072198"/>
                    </a:ext>
                  </a:extLst>
                </a:gridCol>
              </a:tblGrid>
              <a:tr h="262183">
                <a:tc>
                  <a:txBody>
                    <a:bodyPr/>
                    <a:lstStyle/>
                    <a:p>
                      <a:pPr algn="l"/>
                      <a:r>
                        <a:rPr lang="en-US" sz="1300" b="1" i="0" dirty="0">
                          <a:solidFill>
                            <a:srgbClr val="0070C0"/>
                          </a:solidFill>
                          <a:effectLst/>
                          <a:latin typeface="Arial" panose="020B0604020202020204" pitchFamily="34" charset="0"/>
                        </a:rPr>
                        <a:t>Pipeline Depth</a:t>
                      </a:r>
                    </a:p>
                  </a:txBody>
                  <a:tcPr marL="122383" marR="122383" marT="31969" marB="31969" anchor="ctr">
                    <a:lnL>
                      <a:noFill/>
                    </a:lnL>
                    <a:lnR>
                      <a:noFill/>
                    </a:lnR>
                    <a:lnT>
                      <a:noFill/>
                    </a:lnT>
                    <a:lnB>
                      <a:noFill/>
                    </a:lnB>
                    <a:solidFill>
                      <a:schemeClr val="bg1">
                        <a:lumMod val="85000"/>
                      </a:schemeClr>
                    </a:solidFill>
                  </a:tcPr>
                </a:tc>
                <a:tc>
                  <a:txBody>
                    <a:bodyPr/>
                    <a:lstStyle/>
                    <a:p>
                      <a:pPr algn="l"/>
                      <a:r>
                        <a:rPr lang="en-US" sz="1300" b="1" i="0" dirty="0">
                          <a:solidFill>
                            <a:srgbClr val="0070C0"/>
                          </a:solidFill>
                          <a:effectLst/>
                          <a:latin typeface="Arial" panose="020B0604020202020204" pitchFamily="34" charset="0"/>
                        </a:rPr>
                        <a:t>Processors</a:t>
                      </a:r>
                    </a:p>
                  </a:txBody>
                  <a:tcPr marL="122383" marR="122383" marT="31969" marB="31969" anchor="ctr">
                    <a:lnL>
                      <a:noFill/>
                    </a:lnL>
                    <a:lnR>
                      <a:noFill/>
                    </a:lnR>
                    <a:lnT>
                      <a:noFill/>
                    </a:lnT>
                    <a:lnB>
                      <a:noFill/>
                    </a:lnB>
                    <a:solidFill>
                      <a:schemeClr val="bg1">
                        <a:lumMod val="85000"/>
                      </a:schemeClr>
                    </a:solidFill>
                  </a:tcPr>
                </a:tc>
                <a:extLst>
                  <a:ext uri="{0D108BD9-81ED-4DB2-BD59-A6C34878D82A}">
                    <a16:rowId xmlns:a16="http://schemas.microsoft.com/office/drawing/2014/main" val="582176642"/>
                  </a:ext>
                </a:extLst>
              </a:tr>
              <a:tr h="262183">
                <a:tc>
                  <a:txBody>
                    <a:bodyPr/>
                    <a:lstStyle/>
                    <a:p>
                      <a:r>
                        <a:rPr lang="en-US" sz="1300" b="0" i="0" dirty="0">
                          <a:solidFill>
                            <a:srgbClr val="000000"/>
                          </a:solidFill>
                          <a:effectLst/>
                          <a:latin typeface="Arial" panose="020B0604020202020204" pitchFamily="34" charset="0"/>
                        </a:rPr>
                        <a:t>6</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UltraSPARC T1</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879620195"/>
                  </a:ext>
                </a:extLst>
              </a:tr>
              <a:tr h="262183">
                <a:tc>
                  <a:txBody>
                    <a:bodyPr/>
                    <a:lstStyle/>
                    <a:p>
                      <a:r>
                        <a:rPr lang="en-US" sz="1300" b="0" i="0" dirty="0">
                          <a:solidFill>
                            <a:srgbClr val="000000"/>
                          </a:solidFill>
                          <a:effectLst/>
                          <a:latin typeface="Arial" panose="020B0604020202020204" pitchFamily="34" charset="0"/>
                        </a:rPr>
                        <a:t>7</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PowerPC G4e</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188527291"/>
                  </a:ext>
                </a:extLst>
              </a:tr>
              <a:tr h="262183">
                <a:tc>
                  <a:txBody>
                    <a:bodyPr/>
                    <a:lstStyle/>
                    <a:p>
                      <a:r>
                        <a:rPr lang="en-US" sz="1300" b="0" i="0" dirty="0">
                          <a:solidFill>
                            <a:srgbClr val="000000"/>
                          </a:solidFill>
                          <a:effectLst/>
                          <a:latin typeface="Arial" panose="020B0604020202020204" pitchFamily="34" charset="0"/>
                        </a:rPr>
                        <a:t>8</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UltraSPARC T2/T3, Cortex-A9</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200272210"/>
                  </a:ext>
                </a:extLst>
              </a:tr>
              <a:tr h="262183">
                <a:tc>
                  <a:txBody>
                    <a:bodyPr/>
                    <a:lstStyle/>
                    <a:p>
                      <a:r>
                        <a:rPr lang="en-US" sz="1300" b="0" i="0" dirty="0">
                          <a:solidFill>
                            <a:srgbClr val="000000"/>
                          </a:solidFill>
                          <a:effectLst/>
                          <a:latin typeface="Arial" panose="020B0604020202020204" pitchFamily="34" charset="0"/>
                        </a:rPr>
                        <a:t>10</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Athlon, Scorpion</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62308281"/>
                  </a:ext>
                </a:extLst>
              </a:tr>
              <a:tr h="262183">
                <a:tc>
                  <a:txBody>
                    <a:bodyPr/>
                    <a:lstStyle/>
                    <a:p>
                      <a:r>
                        <a:rPr lang="en-US" sz="1300" b="0" i="0" dirty="0">
                          <a:solidFill>
                            <a:srgbClr val="000000"/>
                          </a:solidFill>
                          <a:effectLst/>
                          <a:latin typeface="Arial" panose="020B0604020202020204" pitchFamily="34" charset="0"/>
                        </a:rPr>
                        <a:t>11</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Krait</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323685346"/>
                  </a:ext>
                </a:extLst>
              </a:tr>
              <a:tr h="262183">
                <a:tc>
                  <a:txBody>
                    <a:bodyPr/>
                    <a:lstStyle/>
                    <a:p>
                      <a:r>
                        <a:rPr lang="en-US" sz="1300" b="0" i="0" dirty="0">
                          <a:solidFill>
                            <a:srgbClr val="000000"/>
                          </a:solidFill>
                          <a:effectLst/>
                          <a:latin typeface="Arial" panose="020B0604020202020204" pitchFamily="34" charset="0"/>
                        </a:rPr>
                        <a:t>12</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Pentium Pro/II/III, Athlon 64/Phenom, Apple A6</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457637839"/>
                  </a:ext>
                </a:extLst>
              </a:tr>
              <a:tr h="262183">
                <a:tc>
                  <a:txBody>
                    <a:bodyPr/>
                    <a:lstStyle/>
                    <a:p>
                      <a:r>
                        <a:rPr lang="en-US" sz="1300" b="0" i="0" dirty="0">
                          <a:solidFill>
                            <a:srgbClr val="000000"/>
                          </a:solidFill>
                          <a:effectLst/>
                          <a:latin typeface="Arial" panose="020B0604020202020204" pitchFamily="34" charset="0"/>
                        </a:rPr>
                        <a:t>13</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Denver</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4123470044"/>
                  </a:ext>
                </a:extLst>
              </a:tr>
              <a:tr h="308982">
                <a:tc>
                  <a:txBody>
                    <a:bodyPr/>
                    <a:lstStyle/>
                    <a:p>
                      <a:r>
                        <a:rPr lang="en-US" sz="1300" b="0" i="0" dirty="0">
                          <a:solidFill>
                            <a:srgbClr val="000000"/>
                          </a:solidFill>
                          <a:effectLst/>
                          <a:latin typeface="Arial" panose="020B0604020202020204" pitchFamily="34" charset="0"/>
                        </a:rPr>
                        <a:t>14</a:t>
                      </a:r>
                    </a:p>
                  </a:txBody>
                  <a:tcPr marL="122383" marR="122383" marT="31969" marB="31969" anchor="ctr">
                    <a:lnL>
                      <a:noFill/>
                    </a:lnL>
                    <a:lnR>
                      <a:noFill/>
                    </a:lnR>
                    <a:lnT>
                      <a:noFill/>
                    </a:lnT>
                    <a:lnB>
                      <a:noFill/>
                    </a:lnB>
                    <a:solidFill>
                      <a:schemeClr val="bg1">
                        <a:lumMod val="95000"/>
                      </a:schemeClr>
                    </a:solidFill>
                  </a:tcPr>
                </a:tc>
                <a:tc>
                  <a:txBody>
                    <a:bodyPr/>
                    <a:lstStyle/>
                    <a:p>
                      <a:r>
                        <a:rPr lang="it-IT" sz="1300" b="0" i="0" dirty="0">
                          <a:solidFill>
                            <a:srgbClr val="000000"/>
                          </a:solidFill>
                          <a:effectLst/>
                          <a:latin typeface="Arial" panose="020B0604020202020204" pitchFamily="34" charset="0"/>
                        </a:rPr>
                        <a:t>UltraSPARC III/IV, Core 2, Apple A7/A8</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375553766"/>
                  </a:ext>
                </a:extLst>
              </a:tr>
              <a:tr h="267436">
                <a:tc>
                  <a:txBody>
                    <a:bodyPr/>
                    <a:lstStyle/>
                    <a:p>
                      <a:r>
                        <a:rPr lang="en-US" sz="1300" b="0" i="0" dirty="0">
                          <a:solidFill>
                            <a:srgbClr val="000000"/>
                          </a:solidFill>
                          <a:effectLst/>
                          <a:latin typeface="Arial" panose="020B0604020202020204" pitchFamily="34" charset="0"/>
                        </a:rPr>
                        <a:t>14/19</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Core i*2/i*3 Sandy/Ivy Bridge, Core  i*4/i*5 </a:t>
                      </a:r>
                      <a:r>
                        <a:rPr lang="en-US" sz="1300" b="0" i="0" dirty="0" err="1">
                          <a:solidFill>
                            <a:srgbClr val="000000"/>
                          </a:solidFill>
                          <a:effectLst/>
                          <a:latin typeface="Arial" panose="020B0604020202020204" pitchFamily="34" charset="0"/>
                        </a:rPr>
                        <a:t>Haswell</a:t>
                      </a:r>
                      <a:r>
                        <a:rPr lang="en-US" sz="1300" b="0" i="0" dirty="0">
                          <a:solidFill>
                            <a:srgbClr val="000000"/>
                          </a:solidFill>
                          <a:effectLst/>
                          <a:latin typeface="Arial" panose="020B0604020202020204" pitchFamily="34" charset="0"/>
                        </a:rPr>
                        <a:t>/</a:t>
                      </a:r>
                      <a:r>
                        <a:rPr lang="en-US" sz="1300" b="0" i="0" dirty="0" err="1">
                          <a:solidFill>
                            <a:srgbClr val="000000"/>
                          </a:solidFill>
                          <a:effectLst/>
                          <a:latin typeface="Arial" panose="020B0604020202020204" pitchFamily="34" charset="0"/>
                        </a:rPr>
                        <a:t>Broadwell</a:t>
                      </a:r>
                      <a:endParaRPr lang="en-US" sz="1300" b="0" i="0" dirty="0">
                        <a:solidFill>
                          <a:srgbClr val="000000"/>
                        </a:solidFill>
                        <a:effectLst/>
                        <a:latin typeface="Arial" panose="020B0604020202020204" pitchFamily="34" charset="0"/>
                      </a:endParaRP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110150647"/>
                  </a:ext>
                </a:extLst>
              </a:tr>
              <a:tr h="262183">
                <a:tc>
                  <a:txBody>
                    <a:bodyPr/>
                    <a:lstStyle/>
                    <a:p>
                      <a:r>
                        <a:rPr lang="en-US" sz="1300" b="0" i="0" dirty="0">
                          <a:solidFill>
                            <a:srgbClr val="000000"/>
                          </a:solidFill>
                          <a:effectLst/>
                          <a:latin typeface="Arial" panose="020B0604020202020204" pitchFamily="34" charset="0"/>
                        </a:rPr>
                        <a:t>15</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Cortex-A15/A57</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876455259"/>
                  </a:ext>
                </a:extLst>
              </a:tr>
              <a:tr h="262183">
                <a:tc>
                  <a:txBody>
                    <a:bodyPr/>
                    <a:lstStyle/>
                    <a:p>
                      <a:r>
                        <a:rPr lang="en-US" sz="1300" b="0" i="0" dirty="0">
                          <a:solidFill>
                            <a:srgbClr val="000000"/>
                          </a:solidFill>
                          <a:effectLst/>
                          <a:latin typeface="Arial" panose="020B0604020202020204" pitchFamily="34" charset="0"/>
                        </a:rPr>
                        <a:t>16</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PowerPC G5, Core i*1 Nehalem</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70817475"/>
                  </a:ext>
                </a:extLst>
              </a:tr>
              <a:tr h="262183">
                <a:tc>
                  <a:txBody>
                    <a:bodyPr/>
                    <a:lstStyle/>
                    <a:p>
                      <a:r>
                        <a:rPr lang="en-US" sz="1300" b="0" i="0" dirty="0">
                          <a:solidFill>
                            <a:srgbClr val="000000"/>
                          </a:solidFill>
                          <a:effectLst/>
                          <a:latin typeface="Arial" panose="020B0604020202020204" pitchFamily="34" charset="0"/>
                        </a:rPr>
                        <a:t>18</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Bulldozer/</a:t>
                      </a:r>
                      <a:r>
                        <a:rPr lang="en-US" sz="1300" b="0" i="0" dirty="0" err="1">
                          <a:solidFill>
                            <a:srgbClr val="000000"/>
                          </a:solidFill>
                          <a:effectLst/>
                          <a:latin typeface="Arial" panose="020B0604020202020204" pitchFamily="34" charset="0"/>
                        </a:rPr>
                        <a:t>Piledriver</a:t>
                      </a:r>
                      <a:r>
                        <a:rPr lang="en-US" sz="1300" b="0" i="0" dirty="0">
                          <a:solidFill>
                            <a:srgbClr val="000000"/>
                          </a:solidFill>
                          <a:effectLst/>
                          <a:latin typeface="Arial" panose="020B0604020202020204" pitchFamily="34" charset="0"/>
                        </a:rPr>
                        <a:t>, Steamroller</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2413623887"/>
                  </a:ext>
                </a:extLst>
              </a:tr>
              <a:tr h="262183">
                <a:tc>
                  <a:txBody>
                    <a:bodyPr/>
                    <a:lstStyle/>
                    <a:p>
                      <a:r>
                        <a:rPr lang="en-US" sz="1300" b="0" i="0" dirty="0">
                          <a:solidFill>
                            <a:srgbClr val="000000"/>
                          </a:solidFill>
                          <a:effectLst/>
                          <a:latin typeface="Arial" panose="020B0604020202020204" pitchFamily="34" charset="0"/>
                        </a:rPr>
                        <a:t>20</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Pentium 4</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144556097"/>
                  </a:ext>
                </a:extLst>
              </a:tr>
              <a:tr h="262183">
                <a:tc>
                  <a:txBody>
                    <a:bodyPr/>
                    <a:lstStyle/>
                    <a:p>
                      <a:r>
                        <a:rPr lang="en-US" sz="1300" b="0" i="0" dirty="0">
                          <a:solidFill>
                            <a:srgbClr val="000000"/>
                          </a:solidFill>
                          <a:effectLst/>
                          <a:latin typeface="Arial" panose="020B0604020202020204" pitchFamily="34" charset="0"/>
                        </a:rPr>
                        <a:t>31</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Pentium 4E Prescott</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363267440"/>
                  </a:ext>
                </a:extLst>
              </a:tr>
            </a:tbl>
          </a:graphicData>
        </a:graphic>
      </p:graphicFrame>
      <p:sp>
        <p:nvSpPr>
          <p:cNvPr id="4" name="Slide Number Placeholder 3"/>
          <p:cNvSpPr>
            <a:spLocks noGrp="1"/>
          </p:cNvSpPr>
          <p:nvPr>
            <p:ph type="sldNum" sz="quarter" idx="12"/>
          </p:nvPr>
        </p:nvSpPr>
        <p:spPr/>
        <p:txBody>
          <a:bodyPr/>
          <a:lstStyle/>
          <a:p>
            <a:fld id="{04A7C484-7E24-447E-8CB0-5149A4D34DEF}" type="slidenum">
              <a:rPr lang="en-US" altLang="en-US" smtClean="0"/>
              <a:pPr/>
              <a:t>15</a:t>
            </a:fld>
            <a:endParaRPr lang="en-US" altLang="en-US"/>
          </a:p>
        </p:txBody>
      </p:sp>
      <p:sp>
        <p:nvSpPr>
          <p:cNvPr id="6" name="Rectangle 5"/>
          <p:cNvSpPr/>
          <p:nvPr/>
        </p:nvSpPr>
        <p:spPr>
          <a:xfrm>
            <a:off x="224790" y="6522143"/>
            <a:ext cx="2992120" cy="215444"/>
          </a:xfrm>
          <a:prstGeom prst="rect">
            <a:avLst/>
          </a:prstGeom>
        </p:spPr>
        <p:txBody>
          <a:bodyPr wrap="square">
            <a:spAutoFit/>
          </a:bodyPr>
          <a:lstStyle/>
          <a:p>
            <a:r>
              <a:rPr lang="en-US" sz="800" dirty="0">
                <a:latin typeface="+mj-lt"/>
              </a:rPr>
              <a:t>[http://www.lighterra.com/papers/</a:t>
            </a:r>
            <a:r>
              <a:rPr lang="en-US" sz="800" dirty="0" err="1">
                <a:latin typeface="+mj-lt"/>
              </a:rPr>
              <a:t>modernmicroprocessors</a:t>
            </a:r>
            <a:r>
              <a:rPr lang="en-US" sz="800" dirty="0">
                <a:latin typeface="+mj-lt"/>
              </a:rPr>
              <a:t>/]→</a:t>
            </a:r>
          </a:p>
        </p:txBody>
      </p:sp>
    </p:spTree>
    <p:extLst>
      <p:ext uri="{BB962C8B-B14F-4D97-AF65-F5344CB8AC3E}">
        <p14:creationId xmlns:p14="http://schemas.microsoft.com/office/powerpoint/2010/main" val="853838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908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ugly head of speculative execution</a:t>
            </a:r>
          </a:p>
        </p:txBody>
      </p:sp>
      <p:sp>
        <p:nvSpPr>
          <p:cNvPr id="3" name="Content Placeholder 2"/>
          <p:cNvSpPr>
            <a:spLocks noGrp="1"/>
          </p:cNvSpPr>
          <p:nvPr>
            <p:ph idx="1"/>
          </p:nvPr>
        </p:nvSpPr>
        <p:spPr/>
        <p:txBody>
          <a:bodyPr/>
          <a:lstStyle/>
          <a:p>
            <a:endParaRPr lang="en-US" dirty="0"/>
          </a:p>
          <a:p>
            <a:endParaRPr lang="en-US" dirty="0"/>
          </a:p>
          <a:p>
            <a:r>
              <a:rPr lang="en-US" dirty="0"/>
              <a:t>Speculative execution difficult to implement safely </a:t>
            </a:r>
          </a:p>
          <a:p>
            <a:endParaRPr lang="en-US" dirty="0"/>
          </a:p>
          <a:p>
            <a:r>
              <a:rPr lang="en-US" dirty="0"/>
              <a:t>Has become infamous for a recently-revealed series of bugs</a:t>
            </a:r>
          </a:p>
          <a:p>
            <a:pPr lvl="1"/>
            <a:r>
              <a:rPr lang="en-US" dirty="0"/>
              <a:t>Meltdown (Intel, IBM, some ARM)</a:t>
            </a:r>
          </a:p>
          <a:p>
            <a:pPr lvl="1"/>
            <a:r>
              <a:rPr lang="en-US" dirty="0"/>
              <a:t>Foreshadow (Intel)</a:t>
            </a:r>
          </a:p>
          <a:p>
            <a:pPr lvl="1"/>
            <a:r>
              <a:rPr lang="en-US" dirty="0" err="1"/>
              <a:t>Spectre</a:t>
            </a:r>
            <a:r>
              <a:rPr lang="en-US" dirty="0"/>
              <a:t> (everything before 2019 that uses branch prediction)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499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baseline="-25000" dirty="0"/>
              <a:t>[The last wall] </a:t>
            </a:r>
            <a:r>
              <a:rPr lang="en-US" dirty="0"/>
              <a:t>The Power Wall</a:t>
            </a:r>
          </a:p>
        </p:txBody>
      </p:sp>
      <mc:AlternateContent xmlns:mc="http://schemas.openxmlformats.org/markup-compatibility/2006">
        <mc:Choice xmlns:a14="http://schemas.microsoft.com/office/drawing/2010/main" Requires="a14">
          <p:sp>
            <p:nvSpPr>
              <p:cNvPr id="402435" name="Rectangle 3"/>
              <p:cNvSpPr>
                <a:spLocks noGrp="1" noChangeArrowheads="1"/>
              </p:cNvSpPr>
              <p:nvPr>
                <p:ph idx="1"/>
              </p:nvPr>
            </p:nvSpPr>
            <p:spPr/>
            <p:txBody>
              <a:bodyPr/>
              <a:lstStyle/>
              <a:p>
                <a:pPr>
                  <a:lnSpc>
                    <a:spcPct val="90000"/>
                  </a:lnSpc>
                </a:pPr>
                <a:endParaRPr lang="en-US" sz="2100" dirty="0" smtClean="0"/>
              </a:p>
              <a:p>
                <a:pPr>
                  <a:lnSpc>
                    <a:spcPct val="90000"/>
                  </a:lnSpc>
                </a:pPr>
                <a:r>
                  <a:rPr lang="en-US" sz="2100" dirty="0"/>
                  <a:t>Power dissipation </a:t>
                </a:r>
                <a:r>
                  <a:rPr lang="en-US" sz="2100" dirty="0" smtClean="0"/>
                  <a:t>related </a:t>
                </a:r>
                <a:r>
                  <a:rPr lang="en-US" sz="2100" dirty="0"/>
                  <a:t>to the clock frequency and feature </a:t>
                </a:r>
                <a:r>
                  <a:rPr lang="en-US" sz="2100" dirty="0" smtClean="0"/>
                  <a:t>length</a:t>
                </a:r>
                <a:endParaRPr lang="en-US" sz="2100" dirty="0"/>
              </a:p>
              <a:p>
                <a:pPr lvl="1"/>
                <a:r>
                  <a:rPr lang="en-US" sz="1700" dirty="0" smtClean="0"/>
                  <a:t>Consequence (the wall): </a:t>
                </a:r>
                <a:r>
                  <a:rPr lang="en-US" sz="1800" dirty="0" smtClean="0"/>
                  <a:t>clock rates are limited to some threshold value</a:t>
                </a:r>
                <a:endParaRPr lang="en-US" sz="1700" dirty="0"/>
              </a:p>
              <a:p>
                <a:pPr>
                  <a:lnSpc>
                    <a:spcPct val="90000"/>
                  </a:lnSpc>
                </a:pPr>
                <a:endParaRPr lang="en-US" sz="2100" dirty="0" smtClean="0"/>
              </a:p>
              <a:p>
                <a:pPr>
                  <a:lnSpc>
                    <a:spcPct val="90000"/>
                  </a:lnSpc>
                </a:pPr>
                <a:endParaRPr lang="en-US" sz="2100" dirty="0"/>
              </a:p>
              <a:p>
                <a:pPr>
                  <a:lnSpc>
                    <a:spcPct val="90000"/>
                  </a:lnSpc>
                </a:pPr>
                <a:r>
                  <a:rPr lang="en-US" sz="2100" dirty="0"/>
                  <a:t>Significant increase in clock speed without </a:t>
                </a:r>
                <a:r>
                  <a:rPr lang="en-US" sz="2100" dirty="0" smtClean="0"/>
                  <a:t>heroic/expensive </a:t>
                </a:r>
                <a:r>
                  <a:rPr lang="en-US" sz="2100" dirty="0"/>
                  <a:t>cooling not possible. Chips would simply melt</a:t>
                </a:r>
              </a:p>
              <a:p>
                <a:pPr>
                  <a:lnSpc>
                    <a:spcPct val="90000"/>
                  </a:lnSpc>
                </a:pPr>
                <a:endParaRPr lang="en-US" sz="2100" dirty="0"/>
              </a:p>
              <a:p>
                <a:pPr>
                  <a:lnSpc>
                    <a:spcPct val="90000"/>
                  </a:lnSpc>
                </a:pPr>
                <a:endParaRPr lang="en-US" sz="2100" dirty="0"/>
              </a:p>
              <a:p>
                <a:pPr>
                  <a:lnSpc>
                    <a:spcPct val="90000"/>
                  </a:lnSpc>
                </a:pPr>
                <a:r>
                  <a:rPr lang="en-US" sz="2100" dirty="0"/>
                  <a:t>Clock speed increased by a factor of 4,000 in less than two decades</a:t>
                </a:r>
              </a:p>
              <a:p>
                <a:pPr lvl="1">
                  <a:lnSpc>
                    <a:spcPct val="90000"/>
                  </a:lnSpc>
                </a:pPr>
                <a:r>
                  <a:rPr lang="en-US" sz="1800" dirty="0"/>
                  <a:t>The ability of manufacturers to dissipate heat is limited though…</a:t>
                </a:r>
              </a:p>
              <a:p>
                <a:pPr lvl="1">
                  <a:lnSpc>
                    <a:spcPct val="90000"/>
                  </a:lnSpc>
                </a:pPr>
                <a:r>
                  <a:rPr lang="en-US" sz="1800" dirty="0" smtClean="0"/>
                  <a:t>Looking </a:t>
                </a:r>
                <a:r>
                  <a:rPr lang="en-US" sz="1800" dirty="0"/>
                  <a:t>back at the last ten </a:t>
                </a:r>
                <a:r>
                  <a:rPr lang="en-US" sz="1800" dirty="0" smtClean="0"/>
                  <a:t>years </a:t>
                </a:r>
                <a14:m>
                  <m:oMath xmlns:m="http://schemas.openxmlformats.org/officeDocument/2006/math">
                    <m:r>
                      <a:rPr lang="en-US" sz="1800" b="0" i="1" smtClean="0">
                        <a:latin typeface="Cambria Math" panose="02040503050406030204" pitchFamily="18" charset="0"/>
                      </a:rPr>
                      <m:t>→</m:t>
                    </m:r>
                  </m:oMath>
                </a14:m>
                <a:r>
                  <a:rPr lang="en-US" sz="1800" dirty="0" smtClean="0"/>
                  <a:t> </a:t>
                </a:r>
                <a:r>
                  <a:rPr lang="en-US" sz="1800" dirty="0"/>
                  <a:t>the clock rates </a:t>
                </a:r>
                <a:r>
                  <a:rPr lang="en-US" sz="1800" dirty="0" smtClean="0"/>
                  <a:t>pretty </a:t>
                </a:r>
                <a:r>
                  <a:rPr lang="en-US" sz="1800" dirty="0"/>
                  <a:t>much flat</a:t>
                </a:r>
              </a:p>
              <a:p>
                <a:pPr lvl="1">
                  <a:lnSpc>
                    <a:spcPct val="90000"/>
                  </a:lnSpc>
                </a:pPr>
                <a:endParaRPr lang="en-US" sz="1600" dirty="0"/>
              </a:p>
            </p:txBody>
          </p:sp>
        </mc:Choice>
        <mc:Fallback>
          <p:sp>
            <p:nvSpPr>
              <p:cNvPr id="402435" name="Rectangle 3"/>
              <p:cNvSpPr>
                <a:spLocks noGrp="1" noRot="1" noChangeAspect="1" noMove="1" noResize="1" noEditPoints="1" noAdjustHandles="1" noChangeArrowheads="1" noChangeShapeType="1" noTextEdit="1"/>
              </p:cNvSpPr>
              <p:nvPr>
                <p:ph idx="1"/>
              </p:nvPr>
            </p:nvSpPr>
            <p:spPr>
              <a:blipFill>
                <a:blip r:embed="rId3"/>
                <a:stretch>
                  <a:fillRect l="-510" r="-5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B5D93A1-5142-4F8E-BB6B-169FF0BC70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80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normAutofit/>
          </a:bodyPr>
          <a:lstStyle/>
          <a:p>
            <a:r>
              <a:rPr lang="en-US" dirty="0"/>
              <a:t>The Power Wall</a:t>
            </a:r>
          </a:p>
        </p:txBody>
      </p:sp>
      <p:sp>
        <p:nvSpPr>
          <p:cNvPr id="400387" name="Rectangle 3"/>
          <p:cNvSpPr>
            <a:spLocks noGrp="1" noChangeArrowheads="1"/>
          </p:cNvSpPr>
          <p:nvPr>
            <p:ph idx="1"/>
          </p:nvPr>
        </p:nvSpPr>
        <p:spPr/>
        <p:txBody>
          <a:bodyPr/>
          <a:lstStyle/>
          <a:p>
            <a:endParaRPr lang="en-US" sz="1800" dirty="0">
              <a:solidFill>
                <a:srgbClr val="0070C0"/>
              </a:solidFill>
            </a:endParaRPr>
          </a:p>
          <a:p>
            <a:endParaRPr lang="en-US" sz="1800" dirty="0">
              <a:solidFill>
                <a:srgbClr val="0070C0"/>
              </a:solidFill>
            </a:endParaRPr>
          </a:p>
          <a:p>
            <a:endParaRPr lang="en-US" sz="1800" dirty="0">
              <a:solidFill>
                <a:srgbClr val="0070C0"/>
              </a:solidFill>
            </a:endParaRPr>
          </a:p>
          <a:p>
            <a:endParaRPr lang="en-US" sz="1800" dirty="0">
              <a:solidFill>
                <a:srgbClr val="0070C0"/>
              </a:solidFill>
            </a:endParaRPr>
          </a:p>
          <a:p>
            <a:r>
              <a:rPr lang="en-US" sz="1800" dirty="0" smtClean="0">
                <a:solidFill>
                  <a:srgbClr val="0070C0"/>
                </a:solidFill>
              </a:rPr>
              <a:t>Power</a:t>
            </a:r>
            <a:r>
              <a:rPr lang="en-US" sz="1800" dirty="0">
                <a:solidFill>
                  <a:srgbClr val="0070C0"/>
                </a:solidFill>
              </a:rPr>
              <a:t>, and not manufacturing, limits traditional general purpose microarchitecture </a:t>
            </a:r>
            <a:r>
              <a:rPr lang="en-US" sz="1800" dirty="0" smtClean="0">
                <a:solidFill>
                  <a:srgbClr val="0070C0"/>
                </a:solidFill>
              </a:rPr>
              <a:t>improvements</a:t>
            </a:r>
            <a:endParaRPr lang="en-US" sz="1800" dirty="0"/>
          </a:p>
          <a:p>
            <a:pPr lvl="1"/>
            <a:r>
              <a:rPr lang="en-US" sz="1400" dirty="0" smtClean="0"/>
              <a:t>Point </a:t>
            </a:r>
            <a:r>
              <a:rPr lang="en-US" sz="1400" dirty="0"/>
              <a:t>made </a:t>
            </a:r>
            <a:r>
              <a:rPr lang="en-US" sz="1400" dirty="0" smtClean="0"/>
              <a:t>already in 1999 by </a:t>
            </a:r>
            <a:r>
              <a:rPr lang="en-US" sz="1400" dirty="0"/>
              <a:t>F. Pollack, Intel </a:t>
            </a:r>
            <a:r>
              <a:rPr lang="en-US" sz="1400" dirty="0" smtClean="0"/>
              <a:t>Fellow, see </a:t>
            </a:r>
            <a:r>
              <a:rPr lang="en-US" sz="1400" dirty="0" smtClean="0">
                <a:hlinkClick r:id="rId3"/>
              </a:rPr>
              <a:t>here</a:t>
            </a:r>
            <a:r>
              <a:rPr lang="en-US" sz="1400" dirty="0" smtClean="0"/>
              <a:t> .</a:t>
            </a:r>
            <a:endParaRPr lang="en-US" sz="1400" dirty="0"/>
          </a:p>
          <a:p>
            <a:pPr lvl="1"/>
            <a:r>
              <a:rPr lang="en-US" sz="1400" dirty="0" smtClean="0"/>
              <a:t>Kind of true, but </a:t>
            </a:r>
            <a:r>
              <a:rPr lang="en-US" sz="1400" dirty="0" smtClean="0"/>
              <a:t>sadly Intel not pushing the manufacturing frontier anymore</a:t>
            </a:r>
            <a:endParaRPr lang="en-US" sz="1400" dirty="0"/>
          </a:p>
          <a:p>
            <a:endParaRPr lang="en-US" sz="1800" dirty="0"/>
          </a:p>
          <a:p>
            <a:endParaRPr lang="en-US" sz="1800" dirty="0"/>
          </a:p>
          <a:p>
            <a:r>
              <a:rPr lang="en-US" sz="1800" dirty="0"/>
              <a:t>Leakage power dissipation gets worse as gates get smaller, because gate dielectric thicknesses decrease proportionately</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19</a:t>
            </a:fld>
            <a:endParaRPr lang="en-US" altLang="en-US"/>
          </a:p>
        </p:txBody>
      </p:sp>
    </p:spTree>
    <p:extLst>
      <p:ext uri="{BB962C8B-B14F-4D97-AF65-F5344CB8AC3E}">
        <p14:creationId xmlns:p14="http://schemas.microsoft.com/office/powerpoint/2010/main" val="39032063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 of the day</a:t>
            </a:r>
          </a:p>
        </p:txBody>
      </p:sp>
      <p:sp>
        <p:nvSpPr>
          <p:cNvPr id="3" name="Content Placeholder 2"/>
          <p:cNvSpPr>
            <a:spLocks noGrp="1"/>
          </p:cNvSpPr>
          <p:nvPr>
            <p:ph idx="1"/>
          </p:nvPr>
        </p:nvSpPr>
        <p:spPr>
          <a:xfrm>
            <a:off x="687351" y="3381947"/>
            <a:ext cx="10817298" cy="681134"/>
          </a:xfrm>
        </p:spPr>
        <p:txBody>
          <a:bodyPr>
            <a:normAutofit fontScale="70000" lnSpcReduction="20000"/>
          </a:bodyPr>
          <a:lstStyle/>
          <a:p>
            <a:pPr marL="0" indent="0" algn="r">
              <a:buNone/>
            </a:pPr>
            <a:r>
              <a:rPr lang="en-US" dirty="0"/>
              <a:t>“Wikipedia is the best thing ever. Anyone in the world can write anything they want about any subject. </a:t>
            </a:r>
            <a:r>
              <a:rPr lang="en-US" dirty="0" smtClean="0"/>
              <a:t/>
            </a:r>
            <a:br>
              <a:rPr lang="en-US" dirty="0" smtClean="0"/>
            </a:br>
            <a:r>
              <a:rPr lang="en-US" dirty="0" smtClean="0"/>
              <a:t>So </a:t>
            </a:r>
            <a:r>
              <a:rPr lang="en-US" dirty="0"/>
              <a:t>you know you are getting the best possible information.”</a:t>
            </a:r>
            <a:endParaRPr lang="en-US" dirty="0"/>
          </a:p>
          <a:p>
            <a:pPr marL="0" indent="0" algn="r">
              <a:buNone/>
            </a:pPr>
            <a:r>
              <a:rPr lang="en-US" sz="1300" dirty="0"/>
              <a:t>-- </a:t>
            </a:r>
            <a:r>
              <a:rPr lang="en-US" sz="1300" dirty="0" smtClean="0"/>
              <a:t>Michael Scott</a:t>
            </a:r>
            <a:r>
              <a:rPr lang="en-US" sz="1300" dirty="0"/>
              <a:t>, Regional Manager, </a:t>
            </a:r>
            <a:r>
              <a:rPr lang="en-US" sz="1300" dirty="0" err="1"/>
              <a:t>Dunder</a:t>
            </a:r>
            <a:r>
              <a:rPr lang="en-US" sz="1300" dirty="0"/>
              <a:t> Mifflin, Inc.</a:t>
            </a:r>
            <a:endParaRPr lang="en-US" sz="1300" dirty="0"/>
          </a:p>
          <a:p>
            <a:pPr algn="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2</a:t>
            </a:fld>
            <a:endParaRPr lang="en-US"/>
          </a:p>
        </p:txBody>
      </p:sp>
    </p:spTree>
    <p:extLst>
      <p:ext uri="{BB962C8B-B14F-4D97-AF65-F5344CB8AC3E}">
        <p14:creationId xmlns:p14="http://schemas.microsoft.com/office/powerpoint/2010/main" val="5087575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Dennard’s Scaling: Making Moore’s Law Useful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endParaRPr lang="en-US" sz="2000" dirty="0"/>
              </a:p>
              <a:p>
                <a:r>
                  <a:rPr lang="en-US" sz="2000" dirty="0"/>
                  <a:t>Dennard scaling: dictates how the voltage/current, frequency should change in response to smaller feature size</a:t>
                </a:r>
              </a:p>
              <a:p>
                <a:endParaRPr lang="en-US" sz="2000" dirty="0"/>
              </a:p>
              <a:p>
                <a:r>
                  <a:rPr lang="en-US" sz="2000" dirty="0"/>
                  <a:t>Voltage lower and lower, static power losses more prevalent</a:t>
                </a:r>
              </a:p>
              <a:p>
                <a:endParaRPr lang="en-US" sz="2000" dirty="0"/>
              </a:p>
              <a:p>
                <a:r>
                  <a:rPr lang="en-US" sz="2000" dirty="0" smtClean="0"/>
                  <a:t>The bad news: direct tunneling gate leakage current (thin dielectric)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smtClean="0"/>
                  <a:t> transistors </a:t>
                </a:r>
                <a:r>
                  <a:rPr lang="en-US" sz="2000" dirty="0" smtClean="0"/>
                  <a:t>too </a:t>
                </a:r>
                <a:r>
                  <a:rPr lang="en-US" sz="2000" dirty="0"/>
                  <a:t>close</a:t>
                </a:r>
              </a:p>
              <a:p>
                <a:endParaRPr lang="en-US" sz="2000" dirty="0"/>
              </a:p>
              <a:p>
                <a:r>
                  <a:rPr lang="en-US" sz="2000" dirty="0"/>
                  <a:t>Amount of power dissipated grows to high levels</a:t>
                </a:r>
              </a:p>
              <a:p>
                <a:pPr lvl="1"/>
                <a:r>
                  <a:rPr lang="en-US" sz="1800" dirty="0"/>
                  <a:t>Thermal runaway </a:t>
                </a:r>
              </a:p>
              <a:p>
                <a:pPr lvl="1"/>
                <a:r>
                  <a:rPr lang="en-US" sz="1800" dirty="0"/>
                  <a:t>Moving towards threshold at which computing not reliable </a:t>
                </a:r>
              </a:p>
              <a:p>
                <a:pPr lvl="2"/>
                <a:r>
                  <a:rPr lang="en-US" sz="1500" dirty="0"/>
                  <a:t>What’s noise and what’s information?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4125071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The “dark silicon”</a:t>
            </a:r>
          </a:p>
        </p:txBody>
      </p:sp>
      <p:sp>
        <p:nvSpPr>
          <p:cNvPr id="7" name="Content Placeholder 6"/>
          <p:cNvSpPr>
            <a:spLocks noGrp="1"/>
          </p:cNvSpPr>
          <p:nvPr>
            <p:ph idx="1"/>
          </p:nvPr>
        </p:nvSpPr>
        <p:spPr/>
        <p:txBody>
          <a:bodyPr>
            <a:noAutofit/>
          </a:bodyPr>
          <a:lstStyle/>
          <a:p>
            <a:endParaRPr lang="en-US" dirty="0"/>
          </a:p>
          <a:p>
            <a:endParaRPr lang="en-US" dirty="0"/>
          </a:p>
          <a:p>
            <a:r>
              <a:rPr lang="en-US" dirty="0"/>
              <a:t>Dark Silicon: transistors that manufacturers cannot afford to turn on</a:t>
            </a:r>
          </a:p>
          <a:p>
            <a:endParaRPr lang="en-US" dirty="0"/>
          </a:p>
          <a:p>
            <a:endParaRPr lang="en-US" dirty="0"/>
          </a:p>
          <a:p>
            <a:r>
              <a:rPr lang="en-US" dirty="0"/>
              <a:t>Too many transistors on a chip – cannot afford to power them lest the chip melts</a:t>
            </a:r>
          </a:p>
          <a:p>
            <a:endParaRPr lang="en-US" dirty="0"/>
          </a:p>
          <a:p>
            <a:endParaRPr lang="en-US" dirty="0"/>
          </a:p>
          <a:p>
            <a:pPr marL="0" indent="0">
              <a:buNone/>
            </a:pPr>
            <a:endParaRPr lang="en-US" dirty="0"/>
          </a:p>
          <a:p>
            <a:pPr marL="0" indent="0">
              <a:buNone/>
            </a:pPr>
            <a:r>
              <a:rPr lang="en-US" sz="1100" dirty="0" err="1"/>
              <a:t>Esmaeilzadeh</a:t>
            </a:r>
            <a:r>
              <a:rPr lang="en-US" sz="1100" dirty="0"/>
              <a:t>, H.; </a:t>
            </a:r>
            <a:r>
              <a:rPr lang="en-US" sz="1100" dirty="0" err="1"/>
              <a:t>Blem</a:t>
            </a:r>
            <a:r>
              <a:rPr lang="en-US" sz="1100" dirty="0"/>
              <a:t>, E.; </a:t>
            </a:r>
            <a:r>
              <a:rPr lang="en-US" sz="1100" dirty="0" err="1"/>
              <a:t>St.Amant</a:t>
            </a:r>
            <a:r>
              <a:rPr lang="en-US" sz="1100" dirty="0"/>
              <a:t>, R.; Sankaralingam, K.; Burger, D., "Dark silicon and the end of multicore scaling," in Comp. Architecture (ISCA), 2011 38th Annual International </a:t>
            </a:r>
            <a:r>
              <a:rPr lang="en-US" sz="1100" dirty="0" err="1"/>
              <a:t>Symp</a:t>
            </a:r>
            <a:r>
              <a:rPr lang="en-US" sz="1100" dirty="0"/>
              <a:t>., pp.365-376, 2011</a:t>
            </a:r>
          </a:p>
        </p:txBody>
      </p:sp>
      <p:sp>
        <p:nvSpPr>
          <p:cNvPr id="5" name="Slide Number Placeholder 4"/>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272639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slide detour: “spending energy” rates</a:t>
            </a:r>
          </a:p>
        </p:txBody>
      </p:sp>
      <p:sp>
        <p:nvSpPr>
          <p:cNvPr id="3" name="Content Placeholder 2"/>
          <p:cNvSpPr>
            <a:spLocks noGrp="1"/>
          </p:cNvSpPr>
          <p:nvPr>
            <p:ph idx="1"/>
          </p:nvPr>
        </p:nvSpPr>
        <p:spPr/>
        <p:txBody>
          <a:bodyPr>
            <a:normAutofit lnSpcReduction="10000"/>
          </a:bodyPr>
          <a:lstStyle/>
          <a:p>
            <a:r>
              <a:rPr lang="en-US" sz="2000" dirty="0"/>
              <a:t>NVIDIA Tesla K80</a:t>
            </a:r>
          </a:p>
          <a:p>
            <a:pPr lvl="1"/>
            <a:r>
              <a:rPr lang="en-US" sz="1800" dirty="0"/>
              <a:t>TDP: 300 Watts</a:t>
            </a:r>
          </a:p>
          <a:p>
            <a:pPr lvl="1"/>
            <a:endParaRPr lang="en-US" sz="1800" dirty="0"/>
          </a:p>
          <a:p>
            <a:endParaRPr lang="en-US" sz="2000" dirty="0"/>
          </a:p>
          <a:p>
            <a:endParaRPr lang="en-US" sz="2000" dirty="0"/>
          </a:p>
          <a:p>
            <a:r>
              <a:rPr lang="en-US" sz="2000" dirty="0"/>
              <a:t>Intel® Xeon® Processor E7-8890 v3</a:t>
            </a:r>
          </a:p>
          <a:p>
            <a:pPr lvl="1"/>
            <a:r>
              <a:rPr lang="en-US" sz="1800" dirty="0"/>
              <a:t>TDP: 165 Watts</a:t>
            </a:r>
          </a:p>
          <a:p>
            <a:endParaRPr lang="en-US" sz="2000" dirty="0"/>
          </a:p>
          <a:p>
            <a:endParaRPr lang="en-US" sz="2000" dirty="0"/>
          </a:p>
          <a:p>
            <a:r>
              <a:rPr lang="en-US" sz="2000" dirty="0"/>
              <a:t>Human Brain</a:t>
            </a:r>
          </a:p>
          <a:p>
            <a:pPr lvl="1"/>
            <a:r>
              <a:rPr lang="en-US" sz="1800" dirty="0"/>
              <a:t>20 Watts</a:t>
            </a:r>
          </a:p>
          <a:p>
            <a:pPr lvl="1"/>
            <a:r>
              <a:rPr lang="en-US" sz="1800" dirty="0"/>
              <a:t>Represents 2% of our mass</a:t>
            </a:r>
          </a:p>
          <a:p>
            <a:pPr lvl="1"/>
            <a:r>
              <a:rPr lang="en-US" sz="1800" dirty="0"/>
              <a:t>Burns 20% of all energy in the body at rest</a:t>
            </a:r>
          </a:p>
          <a:p>
            <a:pPr lvl="1"/>
            <a:r>
              <a:rPr lang="en-US" sz="1800" dirty="0"/>
              <a:t>Our entire body, ball park: 100-120 Watts</a:t>
            </a:r>
          </a:p>
        </p:txBody>
      </p:sp>
      <p:pic>
        <p:nvPicPr>
          <p:cNvPr id="4403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1380" y="4368346"/>
            <a:ext cx="2860901" cy="2168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3226889" y="1337719"/>
            <a:ext cx="1657350" cy="994410"/>
          </a:xfrm>
          <a:prstGeom prst="rect">
            <a:avLst/>
          </a:prstGeom>
        </p:spPr>
      </p:pic>
      <p:pic>
        <p:nvPicPr>
          <p:cNvPr id="5" name="Picture 4"/>
          <p:cNvPicPr>
            <a:picLocks noChangeAspect="1"/>
          </p:cNvPicPr>
          <p:nvPr/>
        </p:nvPicPr>
        <p:blipFill>
          <a:blip r:embed="rId5"/>
          <a:stretch>
            <a:fillRect/>
          </a:stretch>
        </p:blipFill>
        <p:spPr>
          <a:xfrm>
            <a:off x="5211446" y="3097177"/>
            <a:ext cx="1209675" cy="942975"/>
          </a:xfrm>
          <a:prstGeom prst="rect">
            <a:avLst/>
          </a:prstGeom>
        </p:spPr>
      </p:pic>
      <p:sp>
        <p:nvSpPr>
          <p:cNvPr id="6" name="Slide Number Placeholder 5">
            <a:extLst>
              <a:ext uri="{FF2B5EF4-FFF2-40B4-BE49-F238E27FC236}">
                <a16:creationId xmlns:a16="http://schemas.microsoft.com/office/drawing/2014/main" id="{FA9474D7-5708-4180-9544-2A2434914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17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0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2922"/>
          </a:xfrm>
          <a:solidFill>
            <a:schemeClr val="accent1">
              <a:lumMod val="50000"/>
            </a:schemeClr>
          </a:solidFill>
        </p:spPr>
        <p:txBody>
          <a:bodyPr vert="horz" lIns="91440" tIns="45720" rIns="91440" bIns="45720" rtlCol="0" anchor="ctr">
            <a:normAutofit/>
          </a:bodyPr>
          <a:lstStyle/>
          <a:p>
            <a:r>
              <a:rPr lang="en-US" dirty="0"/>
              <a:t>Shift in Perception</a:t>
            </a:r>
          </a:p>
        </p:txBody>
      </p:sp>
      <p:sp>
        <p:nvSpPr>
          <p:cNvPr id="3" name="Content Placeholder 2"/>
          <p:cNvSpPr>
            <a:spLocks noGrp="1"/>
          </p:cNvSpPr>
          <p:nvPr>
            <p:ph sz="half" idx="1"/>
          </p:nvPr>
        </p:nvSpPr>
        <p:spPr>
          <a:xfrm>
            <a:off x="1752601" y="2405064"/>
            <a:ext cx="3915355" cy="1100137"/>
          </a:xfrm>
          <a:solidFill>
            <a:schemeClr val="bg1">
              <a:lumMod val="95000"/>
            </a:schemeClr>
          </a:solidFill>
        </p:spPr>
        <p:txBody>
          <a:bodyPr anchor="ctr"/>
          <a:lstStyle/>
          <a:p>
            <a:pPr marL="0" indent="0">
              <a:buNone/>
            </a:pPr>
            <a:r>
              <a:rPr lang="en-US" sz="2000" dirty="0">
                <a:latin typeface="+mj-lt"/>
                <a:cs typeface="Times New Roman" pitchFamily="18" charset="0"/>
              </a:rPr>
              <a:t>Increasing clock frequency is primary method of performance improvement</a:t>
            </a:r>
            <a:r>
              <a:rPr lang="en-US" sz="2000" dirty="0">
                <a:latin typeface="+mj-lt"/>
              </a:rPr>
              <a:t> </a:t>
            </a:r>
          </a:p>
        </p:txBody>
      </p:sp>
      <p:sp>
        <p:nvSpPr>
          <p:cNvPr id="4" name="Content Placeholder 3"/>
          <p:cNvSpPr>
            <a:spLocks noGrp="1"/>
          </p:cNvSpPr>
          <p:nvPr>
            <p:ph sz="half" idx="2"/>
          </p:nvPr>
        </p:nvSpPr>
        <p:spPr>
          <a:xfrm>
            <a:off x="6119813" y="2405064"/>
            <a:ext cx="4390445" cy="1100137"/>
          </a:xfrm>
          <a:solidFill>
            <a:schemeClr val="accent2">
              <a:lumMod val="40000"/>
              <a:lumOff val="60000"/>
            </a:schemeClr>
          </a:solidFill>
        </p:spPr>
        <p:txBody>
          <a:bodyPr anchor="ctr"/>
          <a:lstStyle/>
          <a:p>
            <a:pPr marL="0" indent="0">
              <a:buNone/>
            </a:pPr>
            <a:r>
              <a:rPr lang="en-US" sz="2000" dirty="0">
                <a:latin typeface="+mj-lt"/>
                <a:cs typeface="Times New Roman" pitchFamily="18" charset="0"/>
              </a:rPr>
              <a:t>Processors parallelism is primary method of performance improvement</a:t>
            </a:r>
          </a:p>
        </p:txBody>
      </p:sp>
      <p:sp>
        <p:nvSpPr>
          <p:cNvPr id="6" name="Right Arrow 5"/>
          <p:cNvSpPr/>
          <p:nvPr/>
        </p:nvSpPr>
        <p:spPr>
          <a:xfrm>
            <a:off x="5667955" y="2895600"/>
            <a:ext cx="4572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bwMode="auto">
          <a:xfrm>
            <a:off x="1752601" y="4648200"/>
            <a:ext cx="3915355" cy="1143000"/>
          </a:xfrm>
          <a:prstGeom prst="rect">
            <a:avLst/>
          </a:prstGeom>
          <a:solidFill>
            <a:schemeClr val="bg1">
              <a:lumMod val="95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0" indent="0">
              <a:buNone/>
            </a:pPr>
            <a:r>
              <a:rPr lang="en-US" sz="2000" dirty="0">
                <a:latin typeface="+mj-lt"/>
                <a:cs typeface="Times New Roman" pitchFamily="18" charset="0"/>
              </a:rPr>
              <a:t>Less than linear scaling for a multiprocessor is failure</a:t>
            </a:r>
          </a:p>
        </p:txBody>
      </p:sp>
      <p:sp>
        <p:nvSpPr>
          <p:cNvPr id="11" name="Content Placeholder 3"/>
          <p:cNvSpPr txBox="1">
            <a:spLocks/>
          </p:cNvSpPr>
          <p:nvPr/>
        </p:nvSpPr>
        <p:spPr bwMode="auto">
          <a:xfrm>
            <a:off x="6125155" y="4648200"/>
            <a:ext cx="4437490" cy="1143000"/>
          </a:xfrm>
          <a:prstGeom prst="rect">
            <a:avLst/>
          </a:prstGeom>
          <a:solidFill>
            <a:schemeClr val="accent2">
              <a:lumMod val="40000"/>
              <a:lumOff val="6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0" indent="0">
              <a:lnSpc>
                <a:spcPct val="90000"/>
              </a:lnSpc>
              <a:buNone/>
            </a:pPr>
            <a:r>
              <a:rPr lang="en-US" sz="2000" dirty="0">
                <a:latin typeface="+mj-lt"/>
                <a:cs typeface="Times New Roman" pitchFamily="18" charset="0"/>
              </a:rPr>
              <a:t>Even sub-linear speedups are beneficial as long as you beat the sequential on a watt-to-watt basis</a:t>
            </a:r>
          </a:p>
        </p:txBody>
      </p:sp>
      <p:sp>
        <p:nvSpPr>
          <p:cNvPr id="12" name="Right Arrow 11"/>
          <p:cNvSpPr/>
          <p:nvPr/>
        </p:nvSpPr>
        <p:spPr>
          <a:xfrm>
            <a:off x="5662612" y="5113734"/>
            <a:ext cx="4572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3CBA5F2-BA81-4598-939D-5BFFBD4009F6}" type="slidenum">
              <a:rPr lang="en-US" altLang="en-US" smtClean="0"/>
              <a:pPr/>
              <a:t>23</a:t>
            </a:fld>
            <a:endParaRPr lang="en-US" altLang="en-US"/>
          </a:p>
        </p:txBody>
      </p:sp>
      <p:sp>
        <p:nvSpPr>
          <p:cNvPr id="7" name="Rectangle 6"/>
          <p:cNvSpPr/>
          <p:nvPr/>
        </p:nvSpPr>
        <p:spPr>
          <a:xfrm>
            <a:off x="1752248" y="2040758"/>
            <a:ext cx="2892267" cy="369332"/>
          </a:xfrm>
          <a:prstGeom prst="rect">
            <a:avLst/>
          </a:prstGeom>
          <a:solidFill>
            <a:srgbClr val="FFC000"/>
          </a:solidFill>
        </p:spPr>
        <p:txBody>
          <a:bodyPr wrap="none">
            <a:spAutoFit/>
          </a:bodyPr>
          <a:lstStyle/>
          <a:p>
            <a:r>
              <a:rPr lang="en-US" dirty="0">
                <a:latin typeface="+mj-lt"/>
              </a:rPr>
              <a:t>Yesterday’s school of thought</a:t>
            </a:r>
          </a:p>
        </p:txBody>
      </p:sp>
      <p:sp>
        <p:nvSpPr>
          <p:cNvPr id="13" name="Rectangle 12"/>
          <p:cNvSpPr/>
          <p:nvPr/>
        </p:nvSpPr>
        <p:spPr>
          <a:xfrm>
            <a:off x="1752248" y="4278868"/>
            <a:ext cx="2892267" cy="369332"/>
          </a:xfrm>
          <a:prstGeom prst="rect">
            <a:avLst/>
          </a:prstGeom>
          <a:solidFill>
            <a:srgbClr val="FFC000"/>
          </a:solidFill>
        </p:spPr>
        <p:txBody>
          <a:bodyPr wrap="none">
            <a:spAutoFit/>
          </a:bodyPr>
          <a:lstStyle/>
          <a:p>
            <a:r>
              <a:rPr lang="en-US" dirty="0">
                <a:latin typeface="+mj-lt"/>
              </a:rPr>
              <a:t>Yesterday’s school of thought</a:t>
            </a:r>
          </a:p>
        </p:txBody>
      </p:sp>
      <p:sp>
        <p:nvSpPr>
          <p:cNvPr id="14" name="Rectangle 13"/>
          <p:cNvSpPr/>
          <p:nvPr/>
        </p:nvSpPr>
        <p:spPr>
          <a:xfrm>
            <a:off x="6119813" y="2040758"/>
            <a:ext cx="1300677" cy="369332"/>
          </a:xfrm>
          <a:prstGeom prst="rect">
            <a:avLst/>
          </a:prstGeom>
          <a:solidFill>
            <a:srgbClr val="FFC000"/>
          </a:solidFill>
        </p:spPr>
        <p:txBody>
          <a:bodyPr wrap="none">
            <a:spAutoFit/>
          </a:bodyPr>
          <a:lstStyle/>
          <a:p>
            <a:r>
              <a:rPr lang="en-US" dirty="0">
                <a:latin typeface="+mj-lt"/>
              </a:rPr>
              <a:t>Today’s take</a:t>
            </a:r>
          </a:p>
        </p:txBody>
      </p:sp>
      <p:sp>
        <p:nvSpPr>
          <p:cNvPr id="15" name="Rectangle 14"/>
          <p:cNvSpPr/>
          <p:nvPr/>
        </p:nvSpPr>
        <p:spPr>
          <a:xfrm>
            <a:off x="6119813" y="4278868"/>
            <a:ext cx="1300677" cy="369332"/>
          </a:xfrm>
          <a:prstGeom prst="rect">
            <a:avLst/>
          </a:prstGeom>
          <a:solidFill>
            <a:srgbClr val="FFC000"/>
          </a:solidFill>
        </p:spPr>
        <p:txBody>
          <a:bodyPr wrap="none">
            <a:spAutoFit/>
          </a:bodyPr>
          <a:lstStyle/>
          <a:p>
            <a:r>
              <a:rPr lang="en-US" dirty="0">
                <a:latin typeface="+mj-lt"/>
              </a:rPr>
              <a:t>Today’s take</a:t>
            </a:r>
          </a:p>
        </p:txBody>
      </p:sp>
      <p:sp>
        <p:nvSpPr>
          <p:cNvPr id="16" name="Oval 15">
            <a:extLst>
              <a:ext uri="{FF2B5EF4-FFF2-40B4-BE49-F238E27FC236}">
                <a16:creationId xmlns:a16="http://schemas.microsoft.com/office/drawing/2014/main" id="{4F0A164A-39FF-439C-8008-3FFA4637FD55}"/>
              </a:ext>
            </a:extLst>
          </p:cNvPr>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3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P spid="6" grpId="0" animBg="1"/>
      <p:bldP spid="10" grpId="0" animBg="1"/>
      <p:bldP spid="11" grpId="0" animBg="1"/>
      <p:bldP spid="12" grpId="0" animBg="1"/>
      <p:bldP spid="7"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6115" name="Rectangle 1027"/>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Conventional Wisdom in Computer Architecture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24</a:t>
            </a:fld>
            <a:endParaRPr lang="en-US" altLang="en-US" dirty="0"/>
          </a:p>
        </p:txBody>
      </p:sp>
      <p:sp>
        <p:nvSpPr>
          <p:cNvPr id="986114" name="Rectangle 1026"/>
          <p:cNvSpPr>
            <a:spLocks noGrp="1" noChangeArrowheads="1"/>
          </p:cNvSpPr>
          <p:nvPr>
            <p:ph idx="4294967295"/>
          </p:nvPr>
        </p:nvSpPr>
        <p:spPr>
          <a:xfrm>
            <a:off x="231775" y="1495425"/>
            <a:ext cx="11960225" cy="4932363"/>
          </a:xfrm>
        </p:spPr>
        <p:txBody>
          <a:bodyPr/>
          <a:lstStyle/>
          <a:p>
            <a:pPr marL="342900" indent="-342900"/>
            <a:r>
              <a:rPr lang="en-US" sz="1800" dirty="0"/>
              <a:t>Old: Transistors </a:t>
            </a:r>
            <a:r>
              <a:rPr lang="en-US" sz="1800" dirty="0" smtClean="0"/>
              <a:t>expensive; </a:t>
            </a:r>
            <a:r>
              <a:rPr lang="en-US" sz="1800" dirty="0"/>
              <a:t>Power is free </a:t>
            </a:r>
          </a:p>
          <a:p>
            <a:pPr marL="342900" indent="-342900"/>
            <a:r>
              <a:rPr lang="en-US" sz="1800" dirty="0"/>
              <a:t>New: Transistors </a:t>
            </a:r>
            <a:r>
              <a:rPr lang="en-US" sz="1800" dirty="0" smtClean="0"/>
              <a:t>free; </a:t>
            </a:r>
            <a:r>
              <a:rPr lang="en-US" sz="1800" dirty="0"/>
              <a:t>Power management very tricky </a:t>
            </a:r>
            <a:br>
              <a:rPr lang="en-US" sz="1800" dirty="0"/>
            </a:br>
            <a:r>
              <a:rPr lang="en-US" sz="1800" dirty="0" smtClean="0"/>
              <a:t>(consequences, “lots </a:t>
            </a:r>
            <a:r>
              <a:rPr lang="en-US" sz="1800" dirty="0"/>
              <a:t>of </a:t>
            </a:r>
            <a:r>
              <a:rPr lang="en-US" sz="1800" dirty="0" smtClean="0"/>
              <a:t>power”: heat </a:t>
            </a:r>
            <a:r>
              <a:rPr lang="en-US" sz="1800" dirty="0"/>
              <a:t>to be dissipated </a:t>
            </a:r>
            <a:r>
              <a:rPr lang="en-US" sz="1800" dirty="0" smtClean="0"/>
              <a:t>&amp; battery management)</a:t>
            </a:r>
            <a:r>
              <a:rPr lang="en-US" sz="1800" dirty="0"/>
              <a:t/>
            </a:r>
            <a:br>
              <a:rPr lang="en-US" sz="1800" dirty="0"/>
            </a:br>
            <a:r>
              <a:rPr lang="en-US" sz="1800" dirty="0"/>
              <a:t/>
            </a:r>
            <a:br>
              <a:rPr lang="en-US" sz="1800" dirty="0"/>
            </a:br>
            <a:r>
              <a:rPr lang="en-US" sz="1800" dirty="0"/>
              <a:t/>
            </a:r>
            <a:br>
              <a:rPr lang="en-US" sz="1800" dirty="0"/>
            </a:br>
            <a:endParaRPr lang="en-US" sz="1400" dirty="0"/>
          </a:p>
          <a:p>
            <a:pPr marL="342900" indent="-342900"/>
            <a:r>
              <a:rPr lang="en-US" sz="1800" dirty="0"/>
              <a:t>Old: </a:t>
            </a:r>
            <a:r>
              <a:rPr lang="en-US" sz="1800" dirty="0" smtClean="0"/>
              <a:t>Math is slow; </a:t>
            </a:r>
            <a:r>
              <a:rPr lang="en-US" sz="1800" dirty="0"/>
              <a:t>Memory access is fast</a:t>
            </a:r>
          </a:p>
          <a:p>
            <a:pPr marL="344488" indent="-344488"/>
            <a:r>
              <a:rPr lang="en-US" sz="1800" dirty="0"/>
              <a:t>New: </a:t>
            </a:r>
            <a:r>
              <a:rPr lang="en-US" sz="1800" dirty="0"/>
              <a:t>Math is fast</a:t>
            </a:r>
            <a:r>
              <a:rPr lang="en-US" sz="1800" dirty="0" smtClean="0"/>
              <a:t>; </a:t>
            </a:r>
            <a:r>
              <a:rPr lang="en-US" sz="1800" dirty="0"/>
              <a:t>Memory slow </a:t>
            </a:r>
            <a:r>
              <a:rPr lang="en-US" sz="1800" dirty="0" smtClean="0"/>
              <a:t>(</a:t>
            </a:r>
            <a:r>
              <a:rPr lang="en-US" sz="1800" dirty="0" smtClean="0">
                <a:cs typeface="Times New Roman" pitchFamily="18" charset="0"/>
              </a:rPr>
              <a:t>200 </a:t>
            </a:r>
            <a:r>
              <a:rPr lang="en-US" sz="1800" dirty="0">
                <a:cs typeface="Times New Roman" pitchFamily="18" charset="0"/>
              </a:rPr>
              <a:t>cycles for DRAM</a:t>
            </a:r>
            <a:r>
              <a:rPr lang="en-US" sz="1800" dirty="0"/>
              <a:t> </a:t>
            </a:r>
            <a:br>
              <a:rPr lang="en-US" sz="1800" dirty="0"/>
            </a:br>
            <a:r>
              <a:rPr lang="en-US" sz="1800" dirty="0">
                <a:cs typeface="Times New Roman" pitchFamily="18" charset="0"/>
              </a:rPr>
              <a:t>memory access, 1 cycle for pipelined FMA)</a:t>
            </a:r>
            <a:r>
              <a:rPr lang="en-US" sz="1800" dirty="0"/>
              <a:t/>
            </a:r>
            <a:br>
              <a:rPr lang="en-US" sz="1800" dirty="0"/>
            </a:br>
            <a:r>
              <a:rPr lang="en-US" sz="1800" dirty="0"/>
              <a:t/>
            </a:r>
            <a:br>
              <a:rPr lang="en-US" sz="1800" dirty="0"/>
            </a:br>
            <a:r>
              <a:rPr lang="en-US" sz="1800" dirty="0"/>
              <a:t/>
            </a:r>
            <a:br>
              <a:rPr lang="en-US" sz="1800" dirty="0"/>
            </a:br>
            <a:endParaRPr lang="en-US" sz="1800" dirty="0"/>
          </a:p>
          <a:p>
            <a:endParaRPr lang="en-US" sz="1400" dirty="0"/>
          </a:p>
          <a:p>
            <a:pPr marL="342900" indent="-342900"/>
            <a:r>
              <a:rPr lang="en-US" sz="1800" dirty="0" smtClean="0"/>
              <a:t>Old: </a:t>
            </a:r>
            <a:r>
              <a:rPr lang="en-US" sz="1800" dirty="0"/>
              <a:t>Increasing Instruction Level Parallelism</a:t>
            </a:r>
            <a:br>
              <a:rPr lang="en-US" sz="1800" dirty="0"/>
            </a:br>
            <a:r>
              <a:rPr lang="en-US" sz="1800" dirty="0"/>
              <a:t>hardware and compilers (Out-of-order, speculation, VLIW, …)</a:t>
            </a:r>
          </a:p>
          <a:p>
            <a:pPr marL="342900" indent="-342900"/>
            <a:r>
              <a:rPr lang="en-US" sz="1800" dirty="0"/>
              <a:t>New: </a:t>
            </a:r>
            <a:r>
              <a:rPr lang="en-US" sz="1800" dirty="0"/>
              <a:t>ILP </a:t>
            </a:r>
            <a:r>
              <a:rPr lang="en-US" sz="1800" dirty="0" smtClean="0"/>
              <a:t>sees diminishing </a:t>
            </a:r>
            <a:r>
              <a:rPr lang="en-US" sz="1800" dirty="0"/>
              <a:t>returns; </a:t>
            </a:r>
            <a:r>
              <a:rPr lang="en-US" sz="1800" dirty="0" smtClean="0"/>
              <a:t>non-ILP parallelism pursued </a:t>
            </a:r>
            <a:endParaRPr lang="en-US" sz="1800" dirty="0"/>
          </a:p>
          <a:p>
            <a:pPr lvl="1" indent="-342900"/>
            <a:endParaRPr lang="en-US" sz="1400" dirty="0"/>
          </a:p>
        </p:txBody>
      </p:sp>
      <p:sp>
        <p:nvSpPr>
          <p:cNvPr id="2" name="TextBox 1"/>
          <p:cNvSpPr txBox="1"/>
          <p:nvPr/>
        </p:nvSpPr>
        <p:spPr>
          <a:xfrm>
            <a:off x="9269390" y="1249515"/>
            <a:ext cx="461665" cy="1182503"/>
          </a:xfrm>
          <a:prstGeom prst="rect">
            <a:avLst/>
          </a:prstGeom>
          <a:noFill/>
        </p:spPr>
        <p:txBody>
          <a:bodyPr vert="vert270" wrap="none" rtlCol="0">
            <a:spAutoFit/>
          </a:bodyPr>
          <a:lstStyle/>
          <a:p>
            <a:r>
              <a:rPr lang="en-US" b="1" dirty="0">
                <a:solidFill>
                  <a:srgbClr val="0070C0"/>
                </a:solidFill>
              </a:rPr>
              <a:t>Power Wall</a:t>
            </a:r>
          </a:p>
        </p:txBody>
      </p:sp>
      <p:sp>
        <p:nvSpPr>
          <p:cNvPr id="5" name="TextBox 4"/>
          <p:cNvSpPr txBox="1"/>
          <p:nvPr/>
        </p:nvSpPr>
        <p:spPr>
          <a:xfrm>
            <a:off x="9267509" y="2858140"/>
            <a:ext cx="461665" cy="1393074"/>
          </a:xfrm>
          <a:prstGeom prst="rect">
            <a:avLst/>
          </a:prstGeom>
          <a:noFill/>
        </p:spPr>
        <p:txBody>
          <a:bodyPr vert="vert270" wrap="none" rtlCol="0">
            <a:spAutoFit/>
          </a:bodyPr>
          <a:lstStyle/>
          <a:p>
            <a:r>
              <a:rPr lang="en-US" b="1" dirty="0">
                <a:solidFill>
                  <a:srgbClr val="0070C0"/>
                </a:solidFill>
              </a:rPr>
              <a:t>Memory Wall</a:t>
            </a:r>
          </a:p>
        </p:txBody>
      </p:sp>
      <p:sp>
        <p:nvSpPr>
          <p:cNvPr id="6" name="TextBox 5"/>
          <p:cNvSpPr txBox="1"/>
          <p:nvPr/>
        </p:nvSpPr>
        <p:spPr>
          <a:xfrm>
            <a:off x="9267509" y="5192403"/>
            <a:ext cx="461665" cy="855042"/>
          </a:xfrm>
          <a:prstGeom prst="rect">
            <a:avLst/>
          </a:prstGeom>
          <a:noFill/>
        </p:spPr>
        <p:txBody>
          <a:bodyPr vert="vert270" wrap="none" rtlCol="0">
            <a:spAutoFit/>
          </a:bodyPr>
          <a:lstStyle/>
          <a:p>
            <a:r>
              <a:rPr lang="en-US" b="1" dirty="0">
                <a:solidFill>
                  <a:srgbClr val="0070C0"/>
                </a:solidFill>
              </a:rPr>
              <a:t>ILP Wall</a:t>
            </a:r>
          </a:p>
        </p:txBody>
      </p:sp>
      <p:sp>
        <p:nvSpPr>
          <p:cNvPr id="9" name="Oval 8"/>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7849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9861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9861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98611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9"/>
                                          </p:stCondLst>
                                        </p:cTn>
                                        <p:tgtEl>
                                          <p:spTgt spid="986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98611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9"/>
                                          </p:stCondLst>
                                        </p:cTn>
                                        <p:tgtEl>
                                          <p:spTgt spid="98611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14" grpId="0" uiExpand="1" build="p" autoUpdateAnimBg="0"/>
      <p:bldP spid="2" grpId="0"/>
      <p:bldP spid="5" grpId="0"/>
      <p:bldP spid="6"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smtClean="0"/>
              <a:t>Just a </a:t>
            </a:r>
            <a:r>
              <a:rPr lang="en-US" dirty="0"/>
              <a:t>bunch of bad news…</a:t>
            </a:r>
          </a:p>
          <a:p>
            <a:endParaRPr lang="en-US" dirty="0" smtClean="0"/>
          </a:p>
          <a:p>
            <a:endParaRPr lang="en-US" dirty="0"/>
          </a:p>
          <a:p>
            <a:r>
              <a:rPr lang="en-US" dirty="0"/>
              <a:t>OK, now what?</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25</a:t>
            </a:fld>
            <a:endParaRPr lang="en-US" altLang="en-US"/>
          </a:p>
        </p:txBody>
      </p:sp>
    </p:spTree>
    <p:extLst>
      <p:ext uri="{BB962C8B-B14F-4D97-AF65-F5344CB8AC3E}">
        <p14:creationId xmlns:p14="http://schemas.microsoft.com/office/powerpoint/2010/main" val="2373855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bright spot</a:t>
            </a: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smtClean="0"/>
              <a:t>We can produce small[</a:t>
            </a:r>
            <a:r>
              <a:rPr lang="en-US" dirty="0" err="1" smtClean="0"/>
              <a:t>er</a:t>
            </a:r>
            <a:r>
              <a:rPr lang="en-US" smtClean="0"/>
              <a:t>] </a:t>
            </a:r>
            <a:r>
              <a:rPr lang="en-US" dirty="0" smtClean="0"/>
              <a:t>transistors </a:t>
            </a:r>
            <a:r>
              <a:rPr lang="en-US" smtClean="0"/>
              <a:t>and we are </a:t>
            </a:r>
            <a:r>
              <a:rPr lang="en-US" dirty="0" smtClean="0"/>
              <a:t>increasingly good at </a:t>
            </a:r>
            <a:r>
              <a:rPr lang="en-US" smtClean="0"/>
              <a:t>packaging them in ICs</a:t>
            </a:r>
            <a:endParaRPr lang="en-US" dirty="0"/>
          </a:p>
        </p:txBody>
      </p:sp>
      <p:sp>
        <p:nvSpPr>
          <p:cNvPr id="4" name="Slide Number Placeholder 3">
            <a:extLst>
              <a:ext uri="{FF2B5EF4-FFF2-40B4-BE49-F238E27FC236}">
                <a16:creationId xmlns:a16="http://schemas.microsoft.com/office/drawing/2014/main" id="{6FA07905-FFBE-4BFE-A59C-EB594DDC02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1871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news: number of transistors going up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27</a:t>
            </a:fld>
            <a:endParaRPr lang="en-US" altLang="en-US"/>
          </a:p>
        </p:txBody>
      </p:sp>
      <p:pic>
        <p:nvPicPr>
          <p:cNvPr id="5" name="Picture 4" descr="CPU trends graph"/>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1381" y="762779"/>
            <a:ext cx="5840095" cy="5819979"/>
          </a:xfrm>
          <a:prstGeom prst="rect">
            <a:avLst/>
          </a:prstGeom>
          <a:noFill/>
          <a:ln>
            <a:noFill/>
          </a:ln>
        </p:spPr>
      </p:pic>
    </p:spTree>
    <p:extLst>
      <p:ext uri="{BB962C8B-B14F-4D97-AF65-F5344CB8AC3E}">
        <p14:creationId xmlns:p14="http://schemas.microsoft.com/office/powerpoint/2010/main" val="17117040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 (1965)</a:t>
            </a:r>
          </a:p>
        </p:txBody>
      </p:sp>
      <p:sp>
        <p:nvSpPr>
          <p:cNvPr id="3" name="Content Placeholder 2"/>
          <p:cNvSpPr>
            <a:spLocks noGrp="1"/>
          </p:cNvSpPr>
          <p:nvPr>
            <p:ph idx="1"/>
          </p:nvPr>
        </p:nvSpPr>
        <p:spPr/>
        <p:txBody>
          <a:bodyPr/>
          <a:lstStyle/>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r>
              <a:rPr lang="en-US" sz="2000" dirty="0"/>
              <a:t>“The complexity for minimum component costs has increased at a rate of roughly a factor of two per year [see graph on </a:t>
            </a:r>
            <a:r>
              <a:rPr lang="en-US" sz="2000" dirty="0">
                <a:solidFill>
                  <a:srgbClr val="00B050"/>
                </a:solidFill>
              </a:rPr>
              <a:t>next page</a:t>
            </a:r>
            <a:r>
              <a:rPr lang="en-US" sz="2000" dirty="0"/>
              <a:t>]. Certainly over the short term this rate can be expected to continue, if not to increase. </a:t>
            </a:r>
            <a:r>
              <a:rPr lang="en-US" sz="2000" dirty="0">
                <a:solidFill>
                  <a:srgbClr val="0070C0"/>
                </a:solidFill>
              </a:rPr>
              <a:t>Over the longer term, the rate of increase is a bit more uncertain, although there is no reason to believe it will not remain nearly constant for at least 10 years</a:t>
            </a:r>
            <a:r>
              <a:rPr lang="en-US" sz="2000" dirty="0"/>
              <a:t>. That means by 1975, the number of components per integrated circuit for minimum cost will be 65,000. I believe that such a large circuit can be built on a single wafer.”</a:t>
            </a:r>
          </a:p>
          <a:p>
            <a:endParaRPr lang="en-US" sz="2000" dirty="0"/>
          </a:p>
          <a:p>
            <a:pPr marL="0" indent="0">
              <a:buNone/>
            </a:pPr>
            <a:r>
              <a:rPr lang="en-US" sz="2000" dirty="0"/>
              <a:t>“Cramming more components onto integrated circuits” by Gordon E. Moore, Electronics, Volume 38, Number 8, April 19, 1965</a:t>
            </a:r>
          </a:p>
          <a:p>
            <a:endParaRPr lang="en-US" sz="2000" dirty="0"/>
          </a:p>
        </p:txBody>
      </p:sp>
      <p:sp>
        <p:nvSpPr>
          <p:cNvPr id="4" name="Slide Number Placeholder 3">
            <a:extLst>
              <a:ext uri="{FF2B5EF4-FFF2-40B4-BE49-F238E27FC236}">
                <a16:creationId xmlns:a16="http://schemas.microsoft.com/office/drawing/2014/main" id="{9DFD9831-872A-4E85-8801-B952CCD66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045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US"/>
              <a:t>Moore’s Law</a:t>
            </a:r>
          </a:p>
        </p:txBody>
      </p:sp>
      <p:sp>
        <p:nvSpPr>
          <p:cNvPr id="406531" name="Rectangle 3"/>
          <p:cNvSpPr>
            <a:spLocks noGrp="1" noChangeArrowheads="1"/>
          </p:cNvSpPr>
          <p:nvPr>
            <p:ph idx="1"/>
          </p:nvPr>
        </p:nvSpPr>
        <p:spPr/>
        <p:txBody>
          <a:bodyPr/>
          <a:lstStyle/>
          <a:p>
            <a:r>
              <a:rPr lang="en-US" sz="1800" dirty="0"/>
              <a:t>1965 paper: Doubling of the number of transistors on integrated circuits every two years </a:t>
            </a:r>
          </a:p>
          <a:p>
            <a:pPr lvl="1"/>
            <a:r>
              <a:rPr lang="en-US" sz="1600" dirty="0"/>
              <a:t>Moore himself wrote only about the </a:t>
            </a:r>
            <a:r>
              <a:rPr lang="en-US" sz="1600" dirty="0">
                <a:solidFill>
                  <a:srgbClr val="00B050"/>
                </a:solidFill>
              </a:rPr>
              <a:t>density of components (or transistors) at minimum cost</a:t>
            </a:r>
          </a:p>
          <a:p>
            <a:pPr lvl="1"/>
            <a:endParaRPr lang="en-US" sz="700" dirty="0"/>
          </a:p>
        </p:txBody>
      </p:sp>
      <p:pic>
        <p:nvPicPr>
          <p:cNvPr id="406533" name="Picture 5" descr="An older Gordon Moore"/>
          <p:cNvPicPr>
            <a:picLocks noChangeAspect="1" noChangeArrowheads="1"/>
          </p:cNvPicPr>
          <p:nvPr/>
        </p:nvPicPr>
        <p:blipFill>
          <a:blip r:embed="rId3" cstate="print"/>
          <a:srcRect/>
          <a:stretch>
            <a:fillRect/>
          </a:stretch>
        </p:blipFill>
        <p:spPr bwMode="auto">
          <a:xfrm>
            <a:off x="8007350" y="3733800"/>
            <a:ext cx="1836738" cy="2819400"/>
          </a:xfrm>
          <a:prstGeom prst="rect">
            <a:avLst/>
          </a:prstGeom>
          <a:noFill/>
        </p:spPr>
      </p:pic>
      <p:pic>
        <p:nvPicPr>
          <p:cNvPr id="406534" name="Picture 6" descr="A young Gordon Moore"/>
          <p:cNvPicPr>
            <a:picLocks noChangeAspect="1" noChangeArrowheads="1"/>
          </p:cNvPicPr>
          <p:nvPr/>
        </p:nvPicPr>
        <p:blipFill>
          <a:blip r:embed="rId4" cstate="print"/>
          <a:srcRect/>
          <a:stretch>
            <a:fillRect/>
          </a:stretch>
        </p:blipFill>
        <p:spPr bwMode="auto">
          <a:xfrm>
            <a:off x="1905000" y="3733800"/>
            <a:ext cx="2001838" cy="2743200"/>
          </a:xfrm>
          <a:prstGeom prst="rect">
            <a:avLst/>
          </a:prstGeom>
          <a:noFill/>
        </p:spPr>
      </p:pic>
      <p:sp>
        <p:nvSpPr>
          <p:cNvPr id="406535" name="Rectangle 7"/>
          <p:cNvSpPr>
            <a:spLocks noChangeArrowheads="1"/>
          </p:cNvSpPr>
          <p:nvPr/>
        </p:nvSpPr>
        <p:spPr bwMode="auto">
          <a:xfrm>
            <a:off x="0" y="6601728"/>
            <a:ext cx="4619625" cy="244475"/>
          </a:xfrm>
          <a:prstGeom prst="rect">
            <a:avLst/>
          </a:prstGeom>
          <a:noFill/>
          <a:ln w="9525">
            <a:noFill/>
            <a:miter lim="800000"/>
            <a:headEnd/>
            <a:tailEnd/>
          </a:ln>
          <a:effectLst/>
        </p:spPr>
        <p:txBody>
          <a:bodyPr wrap="none">
            <a:spAutoFit/>
          </a:bodyPr>
          <a:lstStyle/>
          <a:p>
            <a:r>
              <a:rPr lang="en-US" sz="1000" dirty="0">
                <a:latin typeface="Arial" pitchFamily="34" charset="0"/>
              </a:rPr>
              <a:t>http://news.cnet.com/Images-Moores-Law-turns-40/2009-1041_3-5649019.html</a:t>
            </a:r>
          </a:p>
        </p:txBody>
      </p:sp>
      <p:pic>
        <p:nvPicPr>
          <p:cNvPr id="2" name="Picture 1"/>
          <p:cNvPicPr>
            <a:picLocks noChangeAspect="1"/>
          </p:cNvPicPr>
          <p:nvPr/>
        </p:nvPicPr>
        <p:blipFill rotWithShape="1">
          <a:blip r:embed="rId5"/>
          <a:srcRect r="9801" b="7817"/>
          <a:stretch/>
        </p:blipFill>
        <p:spPr>
          <a:xfrm>
            <a:off x="4332347" y="2777471"/>
            <a:ext cx="3075760" cy="3705327"/>
          </a:xfrm>
          <a:prstGeom prst="rect">
            <a:avLst/>
          </a:prstGeom>
        </p:spPr>
      </p:pic>
      <p:sp>
        <p:nvSpPr>
          <p:cNvPr id="3" name="Slide Number Placeholder 2">
            <a:extLst>
              <a:ext uri="{FF2B5EF4-FFF2-40B4-BE49-F238E27FC236}">
                <a16:creationId xmlns:a16="http://schemas.microsoft.com/office/drawing/2014/main" id="{702D5AD5-0534-4CD7-BBEC-54C21F34EF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695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Before </a:t>
            </a:r>
            <a:r>
              <a:rPr lang="en-US"/>
              <a:t>we get going…</a:t>
            </a:r>
          </a:p>
        </p:txBody>
      </p:sp>
      <p:sp>
        <p:nvSpPr>
          <p:cNvPr id="6" name="Content Placeholder 5"/>
          <p:cNvSpPr>
            <a:spLocks noGrp="1"/>
          </p:cNvSpPr>
          <p:nvPr>
            <p:ph sz="half" idx="1"/>
          </p:nvPr>
        </p:nvSpPr>
        <p:spPr/>
        <p:txBody>
          <a:bodyPr>
            <a:normAutofit fontScale="92500" lnSpcReduction="10000"/>
          </a:bodyPr>
          <a:lstStyle/>
          <a:p>
            <a:r>
              <a:rPr lang="en-US" dirty="0" smtClean="0"/>
              <a:t>Last time:</a:t>
            </a:r>
            <a:endParaRPr lang="en-US" dirty="0"/>
          </a:p>
          <a:p>
            <a:pPr lvl="1"/>
            <a:r>
              <a:rPr lang="en-US" dirty="0"/>
              <a:t>The Virtual Memory</a:t>
            </a:r>
          </a:p>
          <a:p>
            <a:pPr lvl="2"/>
            <a:r>
              <a:rPr lang="en-US" dirty="0" smtClean="0"/>
              <a:t>A good thing, for many reasons</a:t>
            </a:r>
          </a:p>
          <a:p>
            <a:pPr lvl="1"/>
            <a:r>
              <a:rPr lang="en-US" dirty="0" smtClean="0"/>
              <a:t>The Page Table</a:t>
            </a:r>
          </a:p>
          <a:p>
            <a:pPr lvl="1"/>
            <a:r>
              <a:rPr lang="en-US" dirty="0" smtClean="0"/>
              <a:t>The TLB</a:t>
            </a:r>
            <a:endParaRPr lang="en-US" dirty="0"/>
          </a:p>
          <a:p>
            <a:pPr lvl="1"/>
            <a:endParaRPr lang="en-US" dirty="0" smtClean="0"/>
          </a:p>
          <a:p>
            <a:r>
              <a:rPr lang="en-US" dirty="0" smtClean="0"/>
              <a:t>Today</a:t>
            </a:r>
            <a:endParaRPr lang="en-US" dirty="0"/>
          </a:p>
          <a:p>
            <a:pPr lvl="1"/>
            <a:r>
              <a:rPr lang="en-US" dirty="0" smtClean="0"/>
              <a:t>The </a:t>
            </a:r>
            <a:r>
              <a:rPr lang="en-US" dirty="0" smtClean="0"/>
              <a:t>3 walls to sequential </a:t>
            </a:r>
            <a:r>
              <a:rPr lang="en-US" dirty="0" smtClean="0"/>
              <a:t>computing</a:t>
            </a:r>
          </a:p>
          <a:p>
            <a:pPr lvl="1"/>
            <a:r>
              <a:rPr lang="en-US" dirty="0" smtClean="0"/>
              <a:t>Parallel computing, generalities</a:t>
            </a:r>
            <a:endParaRPr lang="en-US" dirty="0"/>
          </a:p>
          <a:p>
            <a:pPr lvl="1"/>
            <a:endParaRPr lang="en-US" dirty="0"/>
          </a:p>
          <a:p>
            <a:r>
              <a:rPr lang="en-US" dirty="0"/>
              <a:t>Other tidbits:</a:t>
            </a:r>
          </a:p>
          <a:p>
            <a:pPr lvl="1"/>
            <a:r>
              <a:rPr lang="en-US" dirty="0" smtClean="0"/>
              <a:t>Assigned reading (syllabus gets updated)</a:t>
            </a:r>
            <a:endParaRPr lang="en-US" dirty="0"/>
          </a:p>
          <a:p>
            <a:pPr lvl="1"/>
            <a:r>
              <a:rPr lang="en-US" dirty="0"/>
              <a:t>Assignment due on </a:t>
            </a:r>
            <a:r>
              <a:rPr lang="en-US" dirty="0" err="1"/>
              <a:t>Th</a:t>
            </a:r>
            <a:r>
              <a:rPr lang="en-US" dirty="0"/>
              <a:t> at 9 pm</a:t>
            </a:r>
          </a:p>
          <a:p>
            <a:pPr lvl="1"/>
            <a:r>
              <a:rPr lang="en-US" dirty="0"/>
              <a:t>Use Piazza to get things going (for you or others)</a:t>
            </a:r>
          </a:p>
          <a:p>
            <a:pPr marL="0" indent="0">
              <a:buNone/>
            </a:pPr>
            <a:endParaRPr lang="en-US" dirty="0"/>
          </a:p>
        </p:txBody>
      </p:sp>
      <p:sp>
        <p:nvSpPr>
          <p:cNvPr id="3" name="Slide Number Placeholder 2"/>
          <p:cNvSpPr>
            <a:spLocks noGrp="1"/>
          </p:cNvSpPr>
          <p:nvPr>
            <p:ph type="sldNum" sz="quarter" idx="12"/>
          </p:nvPr>
        </p:nvSpPr>
        <p:spPr/>
        <p:txBody>
          <a:bodyPr/>
          <a:lstStyle/>
          <a:p>
            <a:fld id="{67D2203D-769A-4D5A-AE4C-EA73FDE6A130}" type="slidenum">
              <a:rPr lang="en-US" smtClean="0"/>
              <a:t>3</a:t>
            </a:fld>
            <a:endParaRPr lang="en-US"/>
          </a:p>
        </p:txBody>
      </p:sp>
      <p:pic>
        <p:nvPicPr>
          <p:cNvPr id="2" name="Picture 1"/>
          <p:cNvPicPr>
            <a:picLocks noChangeAspect="1"/>
          </p:cNvPicPr>
          <p:nvPr/>
        </p:nvPicPr>
        <p:blipFill>
          <a:blip r:embed="rId2"/>
          <a:stretch>
            <a:fillRect/>
          </a:stretch>
        </p:blipFill>
        <p:spPr>
          <a:xfrm>
            <a:off x="6096000" y="1303805"/>
            <a:ext cx="5930337" cy="1935901"/>
          </a:xfrm>
          <a:prstGeom prst="rect">
            <a:avLst/>
          </a:prstGeom>
        </p:spPr>
      </p:pic>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216" y="3926266"/>
            <a:ext cx="2252673" cy="259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922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1461043" y="45758"/>
            <a:ext cx="9144000" cy="6678168"/>
          </a:xfrm>
          <a:prstGeom prst="rect">
            <a:avLst/>
          </a:prstGeom>
        </p:spPr>
      </p:pic>
      <p:sp>
        <p:nvSpPr>
          <p:cNvPr id="7" name="Rectangle 6"/>
          <p:cNvSpPr/>
          <p:nvPr/>
        </p:nvSpPr>
        <p:spPr>
          <a:xfrm>
            <a:off x="7758113" y="1068917"/>
            <a:ext cx="1020233" cy="16086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15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Moving to the processor: transistor counts per microprocessor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3993" y="1495425"/>
            <a:ext cx="6987514" cy="4932363"/>
          </a:xfr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8958186" y="2239545"/>
            <a:ext cx="537882" cy="254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624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Roadmap [</a:t>
            </a:r>
            <a:r>
              <a:rPr lang="en-US" dirty="0">
                <a:solidFill>
                  <a:srgbClr val="FFC000"/>
                </a:solidFill>
              </a:rPr>
              <a:t>or other folks’ roadmap</a:t>
            </a:r>
            <a:r>
              <a:rPr lang="en-US" dirty="0"/>
              <a:t>]</a:t>
            </a:r>
          </a:p>
        </p:txBody>
      </p:sp>
      <p:sp>
        <p:nvSpPr>
          <p:cNvPr id="3" name="Content Placeholder 2"/>
          <p:cNvSpPr>
            <a:spLocks noGrp="1"/>
          </p:cNvSpPr>
          <p:nvPr>
            <p:ph idx="1"/>
          </p:nvPr>
        </p:nvSpPr>
        <p:spPr/>
        <p:txBody>
          <a:bodyPr/>
          <a:lstStyle/>
          <a:p>
            <a:pPr>
              <a:tabLst>
                <a:tab pos="2743200" algn="l"/>
              </a:tabLst>
            </a:pPr>
            <a:endParaRPr lang="en-US" dirty="0"/>
          </a:p>
          <a:p>
            <a:pPr>
              <a:tabLst>
                <a:tab pos="2743200" algn="l"/>
              </a:tabLst>
            </a:pPr>
            <a:r>
              <a:rPr lang="en-US" dirty="0"/>
              <a:t>2013 – 22 nm   	Tick: Ivy Bridge – Tock: Haswell</a:t>
            </a:r>
          </a:p>
          <a:p>
            <a:pPr>
              <a:tabLst>
                <a:tab pos="2743200" algn="l"/>
              </a:tabLst>
            </a:pPr>
            <a:r>
              <a:rPr lang="en-US" dirty="0"/>
              <a:t>2015 – 14 nm   	Tick: </a:t>
            </a:r>
            <a:r>
              <a:rPr lang="en-US" dirty="0" err="1"/>
              <a:t>Broadwell</a:t>
            </a:r>
            <a:r>
              <a:rPr lang="en-US" dirty="0"/>
              <a:t> – Tock: </a:t>
            </a:r>
            <a:r>
              <a:rPr lang="en-US" dirty="0" err="1"/>
              <a:t>Skylake</a:t>
            </a:r>
            <a:endParaRPr lang="en-US" dirty="0"/>
          </a:p>
          <a:p>
            <a:pPr>
              <a:tabLst>
                <a:tab pos="2743200" algn="l"/>
              </a:tabLst>
            </a:pPr>
            <a:r>
              <a:rPr lang="en-US" dirty="0"/>
              <a:t>2016 – 14nm     	“Refresh” </a:t>
            </a:r>
            <a:r>
              <a:rPr lang="en-US" dirty="0" err="1"/>
              <a:t>Kaby</a:t>
            </a:r>
            <a:r>
              <a:rPr lang="en-US" dirty="0"/>
              <a:t> Lake</a:t>
            </a:r>
          </a:p>
          <a:p>
            <a:pPr>
              <a:tabLst>
                <a:tab pos="2743200" algn="l"/>
              </a:tabLst>
            </a:pPr>
            <a:r>
              <a:rPr lang="en-US" dirty="0"/>
              <a:t>2017 – 10 nm    	Cannon Lake (delayed to 2019)</a:t>
            </a:r>
          </a:p>
          <a:p>
            <a:pPr>
              <a:tabLst>
                <a:tab pos="2743200" algn="l"/>
              </a:tabLst>
            </a:pPr>
            <a:r>
              <a:rPr lang="en-US" dirty="0"/>
              <a:t>2019 – 7 nm 	</a:t>
            </a:r>
            <a:r>
              <a:rPr lang="en-US" dirty="0" smtClean="0"/>
              <a:t>[AMD:</a:t>
            </a:r>
            <a:r>
              <a:rPr lang="en-US" dirty="0"/>
              <a:t> Radeon </a:t>
            </a:r>
            <a:r>
              <a:rPr lang="en-US" dirty="0"/>
              <a:t>Instinct </a:t>
            </a:r>
            <a:r>
              <a:rPr lang="en-US" dirty="0"/>
              <a:t>MI60/Zen2</a:t>
            </a:r>
            <a:r>
              <a:rPr lang="en-US" dirty="0"/>
              <a:t>]</a:t>
            </a:r>
          </a:p>
          <a:p>
            <a:r>
              <a:rPr lang="en-US" dirty="0"/>
              <a:t>2021 – 5 </a:t>
            </a:r>
            <a:r>
              <a:rPr lang="en-US" dirty="0"/>
              <a:t>nm		</a:t>
            </a:r>
            <a:r>
              <a:rPr lang="en-US" dirty="0" smtClean="0"/>
              <a:t>(Samsung &amp; TSMC, in testing)</a:t>
            </a:r>
            <a:endParaRPr lang="en-US" dirty="0"/>
          </a:p>
          <a:p>
            <a:r>
              <a:rPr lang="en-US" dirty="0"/>
              <a:t>2023 – </a:t>
            </a:r>
            <a:r>
              <a:rPr lang="en-US" dirty="0" smtClean="0"/>
              <a:t>3 </a:t>
            </a:r>
            <a:r>
              <a:rPr lang="en-US" dirty="0" smtClean="0"/>
              <a:t>nm	</a:t>
            </a:r>
            <a:r>
              <a:rPr lang="en-US" dirty="0"/>
              <a:t>	(Samsung?)</a:t>
            </a:r>
            <a:endParaRPr lang="en-US" dirty="0"/>
          </a:p>
          <a:p>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32</a:t>
            </a:fld>
            <a:endParaRPr lang="en-US" altLang="en-US"/>
          </a:p>
        </p:txBody>
      </p:sp>
    </p:spTree>
    <p:extLst>
      <p:ext uri="{BB962C8B-B14F-4D97-AF65-F5344CB8AC3E}">
        <p14:creationId xmlns:p14="http://schemas.microsoft.com/office/powerpoint/2010/main" val="190521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Transistors bonanza: bringing happiness in lots of corners</a:t>
            </a:r>
          </a:p>
        </p:txBody>
      </p:sp>
      <p:sp>
        <p:nvSpPr>
          <p:cNvPr id="3" name="Content Placeholder 2"/>
          <p:cNvSpPr>
            <a:spLocks noGrp="1"/>
          </p:cNvSpPr>
          <p:nvPr>
            <p:ph idx="1"/>
          </p:nvPr>
        </p:nvSpPr>
        <p:spPr/>
        <p:txBody>
          <a:bodyPr/>
          <a:lstStyle/>
          <a:p>
            <a:endParaRPr lang="en-US" dirty="0"/>
          </a:p>
          <a:p>
            <a:endParaRPr lang="en-US" dirty="0"/>
          </a:p>
          <a:p>
            <a:r>
              <a:rPr lang="en-US" dirty="0"/>
              <a:t>Ability to cram more transistors per unit area and still make a profit good in many respects</a:t>
            </a:r>
          </a:p>
          <a:p>
            <a:endParaRPr lang="en-US" dirty="0"/>
          </a:p>
          <a:p>
            <a:pPr lvl="1"/>
            <a:r>
              <a:rPr lang="en-US" dirty="0" smtClean="0">
                <a:solidFill>
                  <a:srgbClr val="00B050"/>
                </a:solidFill>
              </a:rPr>
              <a:t>Microprocessors</a:t>
            </a:r>
          </a:p>
          <a:p>
            <a:pPr lvl="1"/>
            <a:endParaRPr lang="en-US" dirty="0"/>
          </a:p>
          <a:p>
            <a:pPr lvl="1"/>
            <a:r>
              <a:rPr lang="en-US" dirty="0"/>
              <a:t>Memory capacity &amp; </a:t>
            </a:r>
            <a:r>
              <a:rPr lang="en-US" dirty="0"/>
              <a:t>speed</a:t>
            </a:r>
          </a:p>
          <a:p>
            <a:pPr lvl="1"/>
            <a:endParaRPr lang="en-US" dirty="0"/>
          </a:p>
          <a:p>
            <a:pPr lvl="1"/>
            <a:r>
              <a:rPr lang="en-US" dirty="0"/>
              <a:t>Storage </a:t>
            </a:r>
            <a:r>
              <a:rPr lang="en-US" dirty="0" smtClean="0"/>
              <a:t>controllers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9288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lots of cache to hide memory latency</a:t>
            </a:r>
          </a:p>
          <a:p>
            <a:pPr>
              <a:lnSpc>
                <a:spcPct val="82000"/>
              </a:lnSpc>
            </a:pPr>
            <a:endParaRPr lang="en-GB" sz="2100" dirty="0"/>
          </a:p>
          <a:p>
            <a:pPr>
              <a:lnSpc>
                <a:spcPct val="82000"/>
              </a:lnSpc>
            </a:pPr>
            <a:r>
              <a:rPr lang="en-GB" sz="2100" dirty="0"/>
              <a:t>Chicken: many </a:t>
            </a:r>
            <a:r>
              <a:rPr lang="en-GB" sz="2100" dirty="0" smtClean="0"/>
              <a:t>meagre </a:t>
            </a:r>
            <a:r>
              <a:rPr lang="en-GB" sz="2100" dirty="0"/>
              <a:t>processors, running at lower frequency, not </a:t>
            </a:r>
            <a:r>
              <a:rPr lang="en-GB" sz="2100" dirty="0" smtClean="0"/>
              <a:t>much cache or brain (like in CU)</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a decade </a:t>
            </a:r>
            <a:r>
              <a:rPr lang="en-GB" sz="2100" dirty="0" smtClean="0"/>
              <a:t>ago but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r>
                  <a:rPr lang="en-US" dirty="0"/>
                  <a:t>“</a:t>
                </a:r>
                <a:r>
                  <a:rPr lang="en-US" dirty="0">
                    <a:solidFill>
                      <a:srgbClr val="0070C0"/>
                    </a:solidFill>
                  </a:rPr>
                  <a:t>If you were plowing a field, which would you rather use: Two strong oxen or 1024 chickens?</a:t>
                </a:r>
                <a:r>
                  <a:rPr lang="en-US" dirty="0"/>
                  <a:t>” [Seymour Cray</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962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examples of Parallel HW: Putting to good use billions of transistors</a:t>
            </a:r>
          </a:p>
        </p:txBody>
      </p:sp>
      <p:sp>
        <p:nvSpPr>
          <p:cNvPr id="3" name="Content Placeholder 2"/>
          <p:cNvSpPr>
            <a:spLocks noGrp="1"/>
          </p:cNvSpPr>
          <p:nvPr>
            <p:ph idx="1"/>
          </p:nvPr>
        </p:nvSpPr>
        <p:spPr/>
        <p:txBody>
          <a:bodyPr/>
          <a:lstStyle/>
          <a:p>
            <a:endParaRPr lang="en-US" dirty="0"/>
          </a:p>
          <a:p>
            <a:r>
              <a:rPr lang="en-US" dirty="0"/>
              <a:t>Intel Haswell</a:t>
            </a:r>
          </a:p>
          <a:p>
            <a:pPr lvl="1"/>
            <a:r>
              <a:rPr lang="en-US" dirty="0"/>
              <a:t>Multicore architecture</a:t>
            </a:r>
          </a:p>
          <a:p>
            <a:pPr lvl="1"/>
            <a:r>
              <a:rPr lang="en-US" dirty="0"/>
              <a:t>Four oxen, that is</a:t>
            </a:r>
          </a:p>
          <a:p>
            <a:pPr lvl="1"/>
            <a:endParaRPr lang="en-US" dirty="0"/>
          </a:p>
          <a:p>
            <a:pPr lvl="1"/>
            <a:endParaRPr lang="en-US" dirty="0"/>
          </a:p>
          <a:p>
            <a:r>
              <a:rPr lang="en-US" dirty="0"/>
              <a:t>NVIDIA Fermi</a:t>
            </a:r>
          </a:p>
          <a:p>
            <a:pPr lvl="1"/>
            <a:r>
              <a:rPr lang="en-US" dirty="0"/>
              <a:t>Large number of scalar processors (“</a:t>
            </a:r>
            <a:r>
              <a:rPr lang="en-US" dirty="0" err="1"/>
              <a:t>shaders</a:t>
            </a:r>
            <a:r>
              <a:rPr lang="en-US" dirty="0"/>
              <a:t>”)</a:t>
            </a:r>
          </a:p>
          <a:p>
            <a:pPr lvl="1"/>
            <a:r>
              <a:rPr lang="en-US" dirty="0"/>
              <a:t>512 chicken, that is</a:t>
            </a:r>
          </a:p>
        </p:txBody>
      </p:sp>
      <p:sp>
        <p:nvSpPr>
          <p:cNvPr id="4" name="Slide Number Placeholder 3">
            <a:extLst>
              <a:ext uri="{FF2B5EF4-FFF2-40B4-BE49-F238E27FC236}">
                <a16:creationId xmlns:a16="http://schemas.microsoft.com/office/drawing/2014/main" id="{8677863D-869B-45A0-9D05-CD7B8E8883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949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Haswell</a:t>
            </a:r>
          </a:p>
        </p:txBody>
      </p:sp>
      <p:sp>
        <p:nvSpPr>
          <p:cNvPr id="3" name="Content Placeholder 2"/>
          <p:cNvSpPr>
            <a:spLocks noGrp="1"/>
          </p:cNvSpPr>
          <p:nvPr>
            <p:ph idx="1"/>
          </p:nvPr>
        </p:nvSpPr>
        <p:spPr/>
        <p:txBody>
          <a:bodyPr/>
          <a:lstStyle/>
          <a:p>
            <a:r>
              <a:rPr lang="en-US" dirty="0"/>
              <a:t>June 2013</a:t>
            </a:r>
          </a:p>
          <a:p>
            <a:r>
              <a:rPr lang="en-US" dirty="0"/>
              <a:t>22 nm technology</a:t>
            </a:r>
          </a:p>
          <a:p>
            <a:r>
              <a:rPr lang="en-US" dirty="0"/>
              <a:t>1.4 billion transistors</a:t>
            </a:r>
          </a:p>
          <a:p>
            <a:r>
              <a:rPr lang="en-US" dirty="0"/>
              <a:t>4 cores, HTT</a:t>
            </a:r>
          </a:p>
          <a:p>
            <a:r>
              <a:rPr lang="en-US" dirty="0"/>
              <a:t>Integrated GPU</a:t>
            </a:r>
          </a:p>
          <a:p>
            <a:r>
              <a:rPr lang="en-US" dirty="0"/>
              <a:t>System-on-a-chip (</a:t>
            </a:r>
            <a:r>
              <a:rPr lang="en-US" dirty="0" err="1"/>
              <a:t>SoC</a:t>
            </a:r>
            <a:r>
              <a:rPr lang="en-US" dirty="0"/>
              <a:t>) design</a:t>
            </a:r>
          </a:p>
        </p:txBody>
      </p:sp>
      <p:pic>
        <p:nvPicPr>
          <p:cNvPr id="4" name="Picture 3"/>
          <p:cNvPicPr>
            <a:picLocks noChangeAspect="1"/>
          </p:cNvPicPr>
          <p:nvPr/>
        </p:nvPicPr>
        <p:blipFill>
          <a:blip r:embed="rId3"/>
          <a:stretch>
            <a:fillRect/>
          </a:stretch>
        </p:blipFill>
        <p:spPr>
          <a:xfrm>
            <a:off x="147344" y="4709795"/>
            <a:ext cx="4953000" cy="2049780"/>
          </a:xfrm>
          <a:prstGeom prst="rect">
            <a:avLst/>
          </a:prstGeom>
        </p:spPr>
      </p:pic>
      <p:pic>
        <p:nvPicPr>
          <p:cNvPr id="7" name="Picture 6"/>
          <p:cNvPicPr>
            <a:picLocks noChangeAspect="1"/>
          </p:cNvPicPr>
          <p:nvPr/>
        </p:nvPicPr>
        <p:blipFill>
          <a:blip r:embed="rId4"/>
          <a:stretch>
            <a:fillRect/>
          </a:stretch>
        </p:blipFill>
        <p:spPr>
          <a:xfrm>
            <a:off x="4464050" y="909219"/>
            <a:ext cx="3097530" cy="3714750"/>
          </a:xfrm>
          <a:prstGeom prst="rect">
            <a:avLst/>
          </a:prstGeom>
        </p:spPr>
      </p:pic>
      <p:pic>
        <p:nvPicPr>
          <p:cNvPr id="5" name="Picture 4"/>
          <p:cNvPicPr>
            <a:picLocks noChangeAspect="1"/>
          </p:cNvPicPr>
          <p:nvPr/>
        </p:nvPicPr>
        <p:blipFill>
          <a:blip r:embed="rId5"/>
          <a:stretch>
            <a:fillRect/>
          </a:stretch>
        </p:blipFill>
        <p:spPr>
          <a:xfrm>
            <a:off x="8028990" y="1570453"/>
            <a:ext cx="3765216" cy="2458120"/>
          </a:xfrm>
          <a:prstGeom prst="rect">
            <a:avLst/>
          </a:prstGeom>
        </p:spPr>
      </p:pic>
      <p:sp>
        <p:nvSpPr>
          <p:cNvPr id="6" name="Slide Number Placeholder 5">
            <a:extLst>
              <a:ext uri="{FF2B5EF4-FFF2-40B4-BE49-F238E27FC236}">
                <a16:creationId xmlns:a16="http://schemas.microsoft.com/office/drawing/2014/main" id="{EA292804-9EA4-47A0-B2D8-05E6F543D7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407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53000" y="2133600"/>
            <a:ext cx="4724400" cy="4110842"/>
          </a:xfrm>
          <a:prstGeom prst="rect">
            <a:avLst/>
          </a:prstGeom>
        </p:spPr>
      </p:pic>
      <p:sp>
        <p:nvSpPr>
          <p:cNvPr id="2" name="Title 1"/>
          <p:cNvSpPr>
            <a:spLocks noGrp="1"/>
          </p:cNvSpPr>
          <p:nvPr>
            <p:ph type="title"/>
          </p:nvPr>
        </p:nvSpPr>
        <p:spPr>
          <a:xfrm>
            <a:off x="-4059" y="6374"/>
            <a:ext cx="12192000" cy="823393"/>
          </a:xfrm>
        </p:spPr>
        <p:txBody>
          <a:bodyPr>
            <a:normAutofit/>
          </a:bodyPr>
          <a:lstStyle/>
          <a:p>
            <a:r>
              <a:rPr lang="en-US" dirty="0"/>
              <a:t>Haswell example: multi-core architecture (four oxen)</a:t>
            </a:r>
            <a:endParaRPr lang="en-US" sz="2400" dirty="0"/>
          </a:p>
        </p:txBody>
      </p:sp>
      <p:sp>
        <p:nvSpPr>
          <p:cNvPr id="3" name="Content Placeholder 2"/>
          <p:cNvSpPr>
            <a:spLocks noGrp="1"/>
          </p:cNvSpPr>
          <p:nvPr>
            <p:ph idx="1"/>
          </p:nvPr>
        </p:nvSpPr>
        <p:spPr>
          <a:xfrm>
            <a:off x="357773" y="1307212"/>
            <a:ext cx="8229600" cy="338137"/>
          </a:xfrm>
        </p:spPr>
        <p:txBody>
          <a:bodyPr>
            <a:normAutofit lnSpcReduction="10000"/>
          </a:bodyPr>
          <a:lstStyle/>
          <a:p>
            <a:r>
              <a:rPr lang="en-US" sz="1800" dirty="0"/>
              <a:t>Shared-Memory Multiprocessor Architecture</a:t>
            </a:r>
          </a:p>
        </p:txBody>
      </p:sp>
      <p:sp>
        <p:nvSpPr>
          <p:cNvPr id="6" name="Content Placeholder 2"/>
          <p:cNvSpPr txBox="1">
            <a:spLocks/>
          </p:cNvSpPr>
          <p:nvPr/>
        </p:nvSpPr>
        <p:spPr bwMode="auto">
          <a:xfrm>
            <a:off x="74976" y="6479036"/>
            <a:ext cx="4096056"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900" kern="0" dirty="0"/>
              <a:t>Courtesy of Elsevier, Computer Architecture, Hennessey and Patterson, fifth edition</a:t>
            </a:r>
          </a:p>
        </p:txBody>
      </p:sp>
      <p:sp>
        <p:nvSpPr>
          <p:cNvPr id="4" name="Rectangle 3"/>
          <p:cNvSpPr/>
          <p:nvPr/>
        </p:nvSpPr>
        <p:spPr>
          <a:xfrm>
            <a:off x="3610439" y="3278962"/>
            <a:ext cx="702436" cy="338554"/>
          </a:xfrm>
          <a:prstGeom prst="rect">
            <a:avLst/>
          </a:prstGeom>
        </p:spPr>
        <p:txBody>
          <a:bodyPr wrap="none">
            <a:spAutoFit/>
          </a:bodyPr>
          <a:lstStyle/>
          <a:p>
            <a:r>
              <a:rPr lang="en-US" sz="1600" b="1" dirty="0"/>
              <a:t>SRAM</a:t>
            </a:r>
          </a:p>
        </p:txBody>
      </p:sp>
      <p:cxnSp>
        <p:nvCxnSpPr>
          <p:cNvPr id="12" name="Straight Arrow Connector 11"/>
          <p:cNvCxnSpPr/>
          <p:nvPr/>
        </p:nvCxnSpPr>
        <p:spPr>
          <a:xfrm>
            <a:off x="4312875" y="3448239"/>
            <a:ext cx="814932" cy="0"/>
          </a:xfrm>
          <a:prstGeom prst="straightConnector1">
            <a:avLst/>
          </a:prstGeom>
          <a:ln w="19050">
            <a:solidFill>
              <a:srgbClr val="C00000"/>
            </a:solidFill>
            <a:tailEnd type="arrow"/>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800600" y="5638800"/>
            <a:ext cx="734496" cy="338554"/>
          </a:xfrm>
          <a:prstGeom prst="rect">
            <a:avLst/>
          </a:prstGeom>
        </p:spPr>
        <p:txBody>
          <a:bodyPr wrap="none">
            <a:spAutoFit/>
          </a:bodyPr>
          <a:lstStyle/>
          <a:p>
            <a:r>
              <a:rPr lang="en-US" sz="1600" b="1" dirty="0"/>
              <a:t>DRAM</a:t>
            </a:r>
          </a:p>
        </p:txBody>
      </p:sp>
      <p:cxnSp>
        <p:nvCxnSpPr>
          <p:cNvPr id="15" name="Straight Arrow Connector 14"/>
          <p:cNvCxnSpPr/>
          <p:nvPr/>
        </p:nvCxnSpPr>
        <p:spPr>
          <a:xfrm>
            <a:off x="5684475" y="5810439"/>
            <a:ext cx="814932" cy="0"/>
          </a:xfrm>
          <a:prstGeom prst="straightConnector1">
            <a:avLst/>
          </a:prstGeom>
          <a:ln w="19050">
            <a:solidFill>
              <a:srgbClr val="C00000"/>
            </a:solidFill>
            <a:tailEnd type="arrow"/>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67E4913-78B5-4124-A35E-828CF29086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1BC23CC4-55E2-427D-98BF-D0764961DD6C}"/>
              </a:ext>
            </a:extLst>
          </p:cNvPr>
          <p:cNvCxnSpPr>
            <a:cxnSpLocks/>
            <a:stCxn id="16" idx="3"/>
          </p:cNvCxnSpPr>
          <p:nvPr/>
        </p:nvCxnSpPr>
        <p:spPr>
          <a:xfrm>
            <a:off x="4312875" y="4908739"/>
            <a:ext cx="1222398" cy="3364"/>
          </a:xfrm>
          <a:prstGeom prst="straightConnector1">
            <a:avLst/>
          </a:prstGeom>
          <a:ln w="19050">
            <a:solidFill>
              <a:srgbClr val="C00000"/>
            </a:solidFill>
            <a:tailEnd type="arrow"/>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87F5F9-856D-4165-AAC7-B032B94E14A5}"/>
              </a:ext>
            </a:extLst>
          </p:cNvPr>
          <p:cNvSpPr/>
          <p:nvPr/>
        </p:nvSpPr>
        <p:spPr>
          <a:xfrm>
            <a:off x="3610439" y="4739462"/>
            <a:ext cx="702436" cy="338554"/>
          </a:xfrm>
          <a:prstGeom prst="rect">
            <a:avLst/>
          </a:prstGeom>
        </p:spPr>
        <p:txBody>
          <a:bodyPr wrap="none">
            <a:spAutoFit/>
          </a:bodyPr>
          <a:lstStyle/>
          <a:p>
            <a:r>
              <a:rPr lang="en-US" sz="1600" b="1" dirty="0"/>
              <a:t>SRAM</a:t>
            </a:r>
          </a:p>
        </p:txBody>
      </p:sp>
    </p:spTree>
    <p:extLst>
      <p:ext uri="{BB962C8B-B14F-4D97-AF65-F5344CB8AC3E}">
        <p14:creationId xmlns:p14="http://schemas.microsoft.com/office/powerpoint/2010/main" val="299445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a:t>
            </a:r>
            <a:r>
              <a:rPr lang="en-US" sz="2000" dirty="0" smtClean="0"/>
              <a:t>SPs), or “</a:t>
            </a:r>
            <a:r>
              <a:rPr lang="en-US" sz="2000" dirty="0" err="1" smtClean="0"/>
              <a:t>shaders</a:t>
            </a:r>
            <a:r>
              <a:rPr lang="en-US" sz="2000" dirty="0" smtClean="0"/>
              <a:t>”</a:t>
            </a:r>
            <a:endParaRPr lang="en-US" sz="2000" dirty="0"/>
          </a:p>
          <a:p>
            <a:pPr lvl="1"/>
            <a:r>
              <a:rPr lang="en-US" sz="1600" dirty="0" smtClean="0"/>
              <a:t>This is the </a:t>
            </a:r>
            <a:r>
              <a:rPr lang="en-US" sz="1600" dirty="0">
                <a:solidFill>
                  <a:srgbClr val="0070C0"/>
                </a:solidFill>
              </a:rPr>
              <a:t>chicken</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(close to 200 GB/s)</a:t>
            </a:r>
          </a:p>
        </p:txBody>
      </p:sp>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554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a:t>
            </a:r>
            <a:r>
              <a:rPr lang="en-US" sz="3200" dirty="0">
                <a:solidFill>
                  <a:srgbClr val="00B050"/>
                </a:solidFill>
              </a:rPr>
              <a:t>one of 16</a:t>
            </a:r>
            <a:r>
              <a:rPr lang="en-US" sz="3200" dirty="0"/>
              <a: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39</a:t>
            </a:fld>
            <a:endParaRPr lang="en-US"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619" y="1654633"/>
            <a:ext cx="3251888" cy="3721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10950722" y="938388"/>
            <a:ext cx="1014889" cy="1567248"/>
          </a:xfrm>
          <a:prstGeom prst="rect">
            <a:avLst/>
          </a:prstGeom>
        </p:spPr>
      </p:pic>
      <p:sp>
        <p:nvSpPr>
          <p:cNvPr id="5" name="Rectangle 4"/>
          <p:cNvSpPr/>
          <p:nvPr/>
        </p:nvSpPr>
        <p:spPr>
          <a:xfrm>
            <a:off x="680456" y="2505636"/>
            <a:ext cx="2464201" cy="646331"/>
          </a:xfrm>
          <a:prstGeom prst="rect">
            <a:avLst/>
          </a:prstGeom>
        </p:spPr>
        <p:txBody>
          <a:bodyPr wrap="none">
            <a:spAutoFit/>
          </a:bodyPr>
          <a:lstStyle/>
          <a:p>
            <a:pPr algn="r"/>
            <a:r>
              <a:rPr lang="en-US" dirty="0" smtClean="0"/>
              <a:t>Not a whole lot of brain </a:t>
            </a:r>
            <a:br>
              <a:rPr lang="en-US" dirty="0" smtClean="0"/>
            </a:br>
            <a:r>
              <a:rPr lang="en-US" dirty="0" smtClean="0"/>
              <a:t>here, yet a lot of power</a:t>
            </a:r>
            <a:endParaRPr lang="en-US" dirty="0"/>
          </a:p>
        </p:txBody>
      </p:sp>
    </p:spTree>
    <p:extLst>
      <p:ext uri="{BB962C8B-B14F-4D97-AF65-F5344CB8AC3E}">
        <p14:creationId xmlns:p14="http://schemas.microsoft.com/office/powerpoint/2010/main" val="1703758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p:txBody>
          <a:bodyPr/>
          <a:lstStyle/>
          <a:p>
            <a:pPr>
              <a:lnSpc>
                <a:spcPct val="90000"/>
              </a:lnSpc>
            </a:pPr>
            <a:endParaRPr lang="en-US" sz="2000" dirty="0"/>
          </a:p>
          <a:p>
            <a:pPr>
              <a:lnSpc>
                <a:spcPct val="90000"/>
              </a:lnSpc>
            </a:pPr>
            <a:r>
              <a:rPr lang="en-US" sz="2000" dirty="0"/>
              <a:t>Memory Wall</a:t>
            </a:r>
          </a:p>
          <a:p>
            <a:pPr>
              <a:lnSpc>
                <a:spcPct val="90000"/>
              </a:lnSpc>
            </a:pPr>
            <a:endParaRPr lang="en-US" sz="2000" dirty="0"/>
          </a:p>
          <a:p>
            <a:pPr>
              <a:lnSpc>
                <a:spcPct val="90000"/>
              </a:lnSpc>
            </a:pPr>
            <a:endParaRPr lang="en-US" sz="2000" dirty="0"/>
          </a:p>
          <a:p>
            <a:pPr>
              <a:lnSpc>
                <a:spcPct val="90000"/>
              </a:lnSpc>
            </a:pPr>
            <a:r>
              <a:rPr lang="en-US" sz="2000" dirty="0"/>
              <a:t>Instruction Level Parallelism (ILP) Wall </a:t>
            </a:r>
          </a:p>
          <a:p>
            <a:endParaRPr lang="en-US" sz="2200" dirty="0"/>
          </a:p>
          <a:p>
            <a:pPr>
              <a:lnSpc>
                <a:spcPct val="90000"/>
              </a:lnSpc>
            </a:pPr>
            <a:endParaRPr lang="en-US" sz="2000" dirty="0"/>
          </a:p>
          <a:p>
            <a:pPr>
              <a:lnSpc>
                <a:spcPct val="90000"/>
              </a:lnSpc>
            </a:pPr>
            <a:r>
              <a:rPr lang="en-US" sz="2000" dirty="0"/>
              <a:t>Power Wall</a:t>
            </a:r>
          </a:p>
          <a:p>
            <a:pPr>
              <a:lnSpc>
                <a:spcPct val="90000"/>
              </a:lnSpc>
            </a:pPr>
            <a:endParaRPr lang="en-US" sz="20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392196" name="Rectangle 4"/>
          <p:cNvSpPr>
            <a:spLocks noChangeArrowheads="1"/>
          </p:cNvSpPr>
          <p:nvPr/>
        </p:nvSpPr>
        <p:spPr bwMode="auto">
          <a:xfrm>
            <a:off x="6248400" y="2286000"/>
            <a:ext cx="4267200" cy="1828800"/>
          </a:xfrm>
          <a:prstGeom prst="rect">
            <a:avLst/>
          </a:prstGeom>
          <a:noFill/>
          <a:ln w="9525">
            <a:noFill/>
            <a:miter lim="800000"/>
            <a:headEnd/>
            <a:tailEnd/>
          </a:ln>
          <a:effectLst/>
        </p:spPr>
        <p:txBody>
          <a:bodyPr>
            <a:spAutoFit/>
          </a:bodyPr>
          <a:lstStyle/>
          <a:p>
            <a:r>
              <a:rPr lang="en-US" u="sng" dirty="0">
                <a:latin typeface="Arial" pitchFamily="34" charset="0"/>
              </a:rPr>
              <a:t>Source</a:t>
            </a:r>
            <a:r>
              <a:rPr lang="en-US" dirty="0">
                <a:latin typeface="Arial" pitchFamily="34" charset="0"/>
              </a:rPr>
              <a:t>: “</a:t>
            </a:r>
            <a:r>
              <a:rPr lang="en-US" i="1" dirty="0">
                <a:latin typeface="Arial" pitchFamily="34" charset="0"/>
              </a:rPr>
              <a:t>The Many-Core Inflection Point for Mass Market Computer Systems</a:t>
            </a:r>
            <a:r>
              <a:rPr lang="en-US" dirty="0">
                <a:latin typeface="Arial" pitchFamily="34" charset="0"/>
              </a:rPr>
              <a:t>”, by John L. </a:t>
            </a:r>
            <a:r>
              <a:rPr lang="en-US" dirty="0" err="1">
                <a:latin typeface="Arial" pitchFamily="34" charset="0"/>
              </a:rPr>
              <a:t>Manferdelli</a:t>
            </a:r>
            <a:r>
              <a:rPr lang="en-US" dirty="0">
                <a:latin typeface="Arial" pitchFamily="34" charset="0"/>
              </a:rPr>
              <a:t>, Microsoft Corporation </a:t>
            </a:r>
          </a:p>
          <a:p>
            <a:pPr lvl="2"/>
            <a:r>
              <a:rPr lang="en-US" sz="1400" dirty="0">
                <a:latin typeface="Arial" pitchFamily="34" charset="0"/>
                <a:hlinkClick r:id="rId3"/>
              </a:rPr>
              <a:t>http://www.ctwatch.org/quarterly/articles/2007/02/the-many-core-inflection-point-for-mass-market-computer-systems/</a:t>
            </a:r>
            <a:endParaRPr lang="en-US" sz="1400" dirty="0">
              <a:latin typeface="Arial" pitchFamily="34" charset="0"/>
            </a:endParaRP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18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195">
                                            <p:txEl>
                                              <p:pRg st="10" end="10"/>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6" grpId="0"/>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endParaRPr lang="en-US" sz="2000" dirty="0"/>
          </a:p>
          <a:p>
            <a:r>
              <a:rPr lang="en-US" sz="2000" dirty="0"/>
              <a:t>Explains why GPUs are fast for high arithmetic intensity applications</a:t>
            </a:r>
          </a:p>
          <a:p>
            <a:endParaRPr lang="en-US" sz="2000" dirty="0"/>
          </a:p>
          <a:p>
            <a:endParaRPr lang="en-US" sz="2000" dirty="0"/>
          </a:p>
          <a:p>
            <a:r>
              <a:rPr lang="en-US" sz="2000" dirty="0"/>
              <a:t>Arithmetic intensity: high when many operations performed per </a:t>
            </a:r>
            <a:r>
              <a:rPr lang="en-US" sz="2000" dirty="0" smtClean="0"/>
              <a:t>byte of data</a:t>
            </a:r>
            <a:endParaRPr lang="en-US" sz="2000" dirty="0"/>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smtClean="0"/>
              <a:t>The CPU and GPU: their true colors</a:t>
            </a:r>
            <a:endParaRPr lang="en-US" sz="3100" dirty="0"/>
          </a:p>
        </p:txBody>
      </p:sp>
      <p:sp>
        <p:nvSpPr>
          <p:cNvPr id="954371" name="Rectangle 3"/>
          <p:cNvSpPr>
            <a:spLocks noGrp="1" noChangeArrowheads="1"/>
          </p:cNvSpPr>
          <p:nvPr>
            <p:ph idx="1"/>
          </p:nvPr>
        </p:nvSpPr>
        <p:spPr/>
        <p:txBody>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r>
              <a:rPr lang="en-US" sz="1800" dirty="0"/>
              <a:t>The </a:t>
            </a:r>
            <a:r>
              <a:rPr lang="en-US" sz="1800" dirty="0" smtClean="0"/>
              <a:t>video </a:t>
            </a:r>
            <a:r>
              <a:rPr lang="en-US" sz="1800" dirty="0"/>
              <a:t>game industry exerts strong economic pressure that </a:t>
            </a:r>
            <a:r>
              <a:rPr lang="en-US" sz="1800" dirty="0" smtClean="0"/>
              <a:t>pushes things forward in </a:t>
            </a:r>
            <a:r>
              <a:rPr lang="en-US" sz="1800" dirty="0"/>
              <a:t>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r>
                  <a:rPr lang="en-US" sz="1200" b="1">
                    <a:solidFill>
                      <a:schemeClr val="bg1"/>
                    </a:solidFill>
                    <a:latin typeface="Arial" pitchFamily="34" charset="0"/>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algn="ctr"/>
                <a:r>
                  <a:rPr lang="en-US" sz="1400" b="1">
                    <a:solidFill>
                      <a:schemeClr val="bg1"/>
                    </a:solidFill>
                    <a:latin typeface="Arial" pitchFamily="34" charset="0"/>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algn="ctr"/>
                <a:r>
                  <a:rPr lang="en-US" sz="1400" b="1">
                    <a:solidFill>
                      <a:schemeClr val="bg1"/>
                    </a:solidFill>
                    <a:latin typeface="Arial" pitchFamily="34" charset="0"/>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r>
                  <a:rPr lang="en-US" sz="1200" b="1">
                    <a:solidFill>
                      <a:schemeClr val="bg1"/>
                    </a:solidFill>
                    <a:latin typeface="Arial" pitchFamily="34" charset="0"/>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algn="ctr">
                <a:spcBef>
                  <a:spcPct val="50000"/>
                </a:spcBef>
              </a:pPr>
              <a:r>
                <a:rPr lang="en-US" b="1" dirty="0">
                  <a:latin typeface="Arial" pitchFamily="34" charset="0"/>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algn="ctr">
                <a:spcBef>
                  <a:spcPct val="50000"/>
                </a:spcBef>
              </a:pPr>
              <a:r>
                <a:rPr lang="en-US" b="1" dirty="0">
                  <a:latin typeface="Arial" pitchFamily="34" charset="0"/>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89557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593850" y="1422400"/>
          <a:ext cx="9766300" cy="4301420"/>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0000"/>
                    </a:ext>
                  </a:extLst>
                </a:gridCol>
                <a:gridCol w="3840319">
                  <a:extLst>
                    <a:ext uri="{9D8B030D-6E8A-4147-A177-3AD203B41FA5}">
                      <a16:colId xmlns:a16="http://schemas.microsoft.com/office/drawing/2014/main" val="20001"/>
                    </a:ext>
                  </a:extLst>
                </a:gridCol>
                <a:gridCol w="4135281">
                  <a:extLst>
                    <a:ext uri="{9D8B030D-6E8A-4147-A177-3AD203B41FA5}">
                      <a16:colId xmlns:a16="http://schemas.microsoft.com/office/drawing/2014/main" val="20002"/>
                    </a:ext>
                  </a:extLst>
                </a:gridCol>
              </a:tblGrid>
              <a:tr h="444500">
                <a:tc>
                  <a:txBody>
                    <a:bodyPr/>
                    <a:lstStyle/>
                    <a:p>
                      <a:endParaRPr lang="en-US" sz="1600" dirty="0">
                        <a:solidFill>
                          <a:schemeClr val="bg1"/>
                        </a:solidFill>
                      </a:endParaRPr>
                    </a:p>
                  </a:txBody>
                  <a:tcPr/>
                </a:tc>
                <a:tc>
                  <a:txBody>
                    <a:bodyPr/>
                    <a:lstStyle/>
                    <a:p>
                      <a:pPr marL="0" marR="0" indent="0" algn="l" rtl="0">
                        <a:lnSpc>
                          <a:spcPct val="100000"/>
                        </a:lnSpc>
                        <a:spcBef>
                          <a:spcPts val="0"/>
                        </a:spcBef>
                        <a:spcAft>
                          <a:spcPts val="0"/>
                        </a:spcAft>
                        <a:buClrTx/>
                        <a:buSzTx/>
                        <a:buFontTx/>
                        <a:buNone/>
                      </a:pPr>
                      <a:r>
                        <a:rPr lang="en-US" sz="1600" dirty="0"/>
                        <a:t>GPU – NVIDIA Tesla V100 32GB </a:t>
                      </a:r>
                      <a:r>
                        <a:rPr lang="en-US" sz="1600" dirty="0">
                          <a:solidFill>
                            <a:schemeClr val="bg1"/>
                          </a:solidFill>
                        </a:rPr>
                        <a:t>$8,995</a:t>
                      </a:r>
                    </a:p>
                  </a:txBody>
                  <a:tcPr/>
                </a:tc>
                <a:tc>
                  <a:txBody>
                    <a:bodyPr/>
                    <a:lstStyle/>
                    <a:p>
                      <a:r>
                        <a:rPr lang="en-US" sz="1600" dirty="0"/>
                        <a:t>CPU</a:t>
                      </a:r>
                      <a:r>
                        <a:rPr lang="en-US" sz="1600" baseline="0" dirty="0"/>
                        <a:t> </a:t>
                      </a:r>
                      <a:r>
                        <a:rPr lang="en-US" sz="1600" dirty="0"/>
                        <a:t>–</a:t>
                      </a:r>
                      <a:r>
                        <a:rPr lang="en-US" sz="1600" baseline="0" dirty="0"/>
                        <a:t> </a:t>
                      </a:r>
                      <a:r>
                        <a:rPr lang="en-US" sz="1600" dirty="0"/>
                        <a:t>Intel® Xeon® Platinum 8180  </a:t>
                      </a:r>
                      <a:r>
                        <a:rPr lang="en-US" sz="1600" baseline="0" dirty="0">
                          <a:solidFill>
                            <a:schemeClr val="bg1"/>
                          </a:solidFill>
                        </a:rPr>
                        <a:t>$10,009</a:t>
                      </a:r>
                      <a:endParaRPr lang="en-US" sz="1600" dirty="0">
                        <a:solidFill>
                          <a:schemeClr val="bg1"/>
                        </a:solidFill>
                      </a:endParaRPr>
                    </a:p>
                  </a:txBody>
                  <a:tcPr/>
                </a:tc>
                <a:extLst>
                  <a:ext uri="{0D108BD9-81ED-4DB2-BD59-A6C34878D82A}">
                    <a16:rowId xmlns:a16="http://schemas.microsoft.com/office/drawing/2014/main" val="10000"/>
                  </a:ext>
                </a:extLst>
              </a:tr>
              <a:tr h="525180">
                <a:tc>
                  <a:txBody>
                    <a:bodyPr/>
                    <a:lstStyle/>
                    <a:p>
                      <a:r>
                        <a:rPr lang="en-US" sz="1600" kern="1200" baseline="0" dirty="0">
                          <a:solidFill>
                            <a:schemeClr val="dk1"/>
                          </a:solidFill>
                          <a:latin typeface="+mn-lt"/>
                          <a:ea typeface="+mn-ea"/>
                          <a:cs typeface="+mn-cs"/>
                        </a:rPr>
                        <a:t>Processing Cores</a:t>
                      </a:r>
                    </a:p>
                  </a:txBody>
                  <a:tcPr/>
                </a:tc>
                <a:tc>
                  <a:txBody>
                    <a:bodyPr/>
                    <a:lstStyle/>
                    <a:p>
                      <a:r>
                        <a:rPr lang="en-US" sz="1600" kern="1200" baseline="0" dirty="0">
                          <a:solidFill>
                            <a:schemeClr val="dk1"/>
                          </a:solidFill>
                          <a:latin typeface="+mn-lt"/>
                          <a:ea typeface="+mn-ea"/>
                          <a:cs typeface="+mn-cs"/>
                        </a:rPr>
                        <a:t>5120 CUDA Cores</a:t>
                      </a:r>
                    </a:p>
                    <a:p>
                      <a:pPr lvl="0">
                        <a:buNone/>
                      </a:pPr>
                      <a:r>
                        <a:rPr lang="en-US" sz="1600" kern="1200" baseline="0" dirty="0">
                          <a:solidFill>
                            <a:schemeClr val="dk1"/>
                          </a:solidFill>
                          <a:latin typeface="+mn-lt"/>
                          <a:ea typeface="+mn-ea"/>
                          <a:cs typeface="+mn-cs"/>
                        </a:rPr>
                        <a:t>640 Tensor Cores</a:t>
                      </a:r>
                    </a:p>
                  </a:txBody>
                  <a:tcPr/>
                </a:tc>
                <a:tc>
                  <a:txBody>
                    <a:bodyPr/>
                    <a:lstStyle/>
                    <a:p>
                      <a:r>
                        <a:rPr lang="en-US" sz="1600" kern="1200" baseline="0" dirty="0" smtClean="0">
                          <a:solidFill>
                            <a:schemeClr val="dk1"/>
                          </a:solidFill>
                          <a:latin typeface="+mn-lt"/>
                          <a:ea typeface="+mn-ea"/>
                          <a:cs typeface="+mn-cs"/>
                        </a:rPr>
                        <a:t>28 </a:t>
                      </a:r>
                      <a:r>
                        <a:rPr lang="en-US" sz="1600" kern="1200" baseline="0" dirty="0">
                          <a:solidFill>
                            <a:schemeClr val="dk1"/>
                          </a:solidFill>
                          <a:latin typeface="+mn-lt"/>
                          <a:ea typeface="+mn-ea"/>
                          <a:cs typeface="+mn-cs"/>
                        </a:rPr>
                        <a:t>cores  </a:t>
                      </a:r>
                      <a:r>
                        <a:rPr lang="en-US" sz="1600" kern="1200" baseline="0" dirty="0" smtClean="0">
                          <a:solidFill>
                            <a:schemeClr val="dk1"/>
                          </a:solidFill>
                          <a:latin typeface="+mn-lt"/>
                          <a:ea typeface="+mn-ea"/>
                          <a:cs typeface="+mn-cs"/>
                        </a:rPr>
                        <a:t>(56 </a:t>
                      </a:r>
                      <a:r>
                        <a:rPr lang="en-US" sz="1600" kern="1200" baseline="0" dirty="0">
                          <a:solidFill>
                            <a:schemeClr val="dk1"/>
                          </a:solidFill>
                          <a:latin typeface="+mn-lt"/>
                          <a:ea typeface="+mn-ea"/>
                          <a:cs typeface="+mn-cs"/>
                        </a:rPr>
                        <a:t>threads, SMT)</a:t>
                      </a:r>
                    </a:p>
                  </a:txBody>
                  <a:tcPr/>
                </a:tc>
                <a:extLst>
                  <a:ext uri="{0D108BD9-81ED-4DB2-BD59-A6C34878D82A}">
                    <a16:rowId xmlns:a16="http://schemas.microsoft.com/office/drawing/2014/main" val="10001"/>
                  </a:ext>
                </a:extLst>
              </a:tr>
              <a:tr h="769339">
                <a:tc>
                  <a:txBody>
                    <a:bodyPr/>
                    <a:lstStyle/>
                    <a:p>
                      <a:endParaRPr lang="en-US" sz="1600" kern="1200" baseline="0" dirty="0">
                        <a:solidFill>
                          <a:schemeClr val="dk1"/>
                        </a:solidFill>
                        <a:latin typeface="+mn-lt"/>
                        <a:ea typeface="+mn-ea"/>
                        <a:cs typeface="+mn-cs"/>
                      </a:endParaRPr>
                    </a:p>
                    <a:p>
                      <a:r>
                        <a:rPr lang="en-US" sz="1600" kern="1200" baseline="0" dirty="0">
                          <a:solidFill>
                            <a:schemeClr val="dk1"/>
                          </a:solidFill>
                          <a:latin typeface="+mn-lt"/>
                          <a:ea typeface="+mn-ea"/>
                          <a:cs typeface="+mn-cs"/>
                        </a:rPr>
                        <a:t>Memory</a:t>
                      </a:r>
                    </a:p>
                  </a:txBody>
                  <a:tcPr/>
                </a:tc>
                <a:tc>
                  <a:txBody>
                    <a:bodyPr/>
                    <a:lstStyle/>
                    <a:p>
                      <a:endParaRPr lang="en-US" sz="1600" kern="1200" baseline="0" dirty="0">
                        <a:solidFill>
                          <a:schemeClr val="dk1"/>
                        </a:solidFill>
                        <a:latin typeface="+mn-lt"/>
                        <a:ea typeface="+mn-ea"/>
                        <a:cs typeface="+mn-cs"/>
                      </a:endParaRPr>
                    </a:p>
                    <a:p>
                      <a:r>
                        <a:rPr lang="en-US" sz="1600" kern="1200" baseline="0" dirty="0">
                          <a:solidFill>
                            <a:schemeClr val="dk1"/>
                          </a:solidFill>
                          <a:latin typeface="+mn-lt"/>
                          <a:ea typeface="+mn-ea"/>
                          <a:cs typeface="+mn-cs"/>
                        </a:rPr>
                        <a:t>32GB HBM2</a:t>
                      </a:r>
                    </a:p>
                  </a:txBody>
                  <a:tcPr/>
                </a:tc>
                <a:tc>
                  <a:txBody>
                    <a:bodyPr/>
                    <a:lstStyle/>
                    <a:p>
                      <a:r>
                        <a:rPr lang="en-US" sz="1600" kern="1200" baseline="0" dirty="0">
                          <a:solidFill>
                            <a:schemeClr val="dk1"/>
                          </a:solidFill>
                          <a:latin typeface="+mn-lt"/>
                          <a:ea typeface="+mn-ea"/>
                          <a:cs typeface="+mn-cs"/>
                        </a:rPr>
                        <a:t>- 64 KB L1 (I+D) cache / core</a:t>
                      </a:r>
                    </a:p>
                    <a:p>
                      <a:r>
                        <a:rPr lang="en-US" sz="1600" kern="1200" baseline="0" dirty="0">
                          <a:solidFill>
                            <a:schemeClr val="dk1"/>
                          </a:solidFill>
                          <a:latin typeface="+mn-lt"/>
                          <a:ea typeface="+mn-ea"/>
                          <a:cs typeface="+mn-cs"/>
                        </a:rPr>
                        <a:t>- 1 MB L2 cache / core</a:t>
                      </a:r>
                    </a:p>
                    <a:p>
                      <a:r>
                        <a:rPr lang="en-US" sz="1600" kern="1200" baseline="0" dirty="0">
                          <a:solidFill>
                            <a:schemeClr val="dk1"/>
                          </a:solidFill>
                          <a:latin typeface="+mn-lt"/>
                          <a:ea typeface="+mn-ea"/>
                          <a:cs typeface="+mn-cs"/>
                        </a:rPr>
                        <a:t>- 38.5 MB L3 cache (1.375 MB / core), average</a:t>
                      </a:r>
                    </a:p>
                  </a:txBody>
                  <a:tcPr/>
                </a:tc>
                <a:extLst>
                  <a:ext uri="{0D108BD9-81ED-4DB2-BD59-A6C34878D82A}">
                    <a16:rowId xmlns:a16="http://schemas.microsoft.com/office/drawing/2014/main" val="10002"/>
                  </a:ext>
                </a:extLst>
              </a:tr>
              <a:tr h="525180">
                <a:tc>
                  <a:txBody>
                    <a:bodyPr/>
                    <a:lstStyle/>
                    <a:p>
                      <a:r>
                        <a:rPr lang="en-US" sz="1600" kern="1200" baseline="0" dirty="0">
                          <a:solidFill>
                            <a:schemeClr val="dk1"/>
                          </a:solidFill>
                          <a:latin typeface="+mn-lt"/>
                          <a:ea typeface="+mn-ea"/>
                          <a:cs typeface="+mn-cs"/>
                        </a:rPr>
                        <a:t>Clock speed</a:t>
                      </a:r>
                    </a:p>
                  </a:txBody>
                  <a:tcPr/>
                </a:tc>
                <a:tc>
                  <a:txBody>
                    <a:bodyPr/>
                    <a:lstStyle/>
                    <a:p>
                      <a:pPr lvl="0">
                        <a:buNone/>
                      </a:pPr>
                      <a:r>
                        <a:rPr lang="en-US" sz="1600" kern="1200" baseline="0" noProof="0" dirty="0">
                          <a:solidFill>
                            <a:schemeClr val="dk1"/>
                          </a:solidFill>
                          <a:latin typeface="+mn-lt"/>
                          <a:ea typeface="+mn-ea"/>
                          <a:cs typeface="+mn-cs"/>
                        </a:rPr>
                        <a:t>1.29 </a:t>
                      </a:r>
                      <a:r>
                        <a:rPr lang="en-US" sz="1600" kern="1200" baseline="0" dirty="0">
                          <a:solidFill>
                            <a:schemeClr val="dk1"/>
                          </a:solidFill>
                          <a:latin typeface="+mn-lt"/>
                          <a:ea typeface="+mn-ea"/>
                          <a:cs typeface="+mn-cs"/>
                        </a:rPr>
                        <a:t>GHz</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2.5 GHz (3.80 GHz Turbo; Throttles to 2.3 GHz when all FP units are active)</a:t>
                      </a:r>
                    </a:p>
                  </a:txBody>
                  <a:tcPr/>
                </a:tc>
                <a:extLst>
                  <a:ext uri="{0D108BD9-81ED-4DB2-BD59-A6C34878D82A}">
                    <a16:rowId xmlns:a16="http://schemas.microsoft.com/office/drawing/2014/main" val="10003"/>
                  </a:ext>
                </a:extLst>
              </a:tr>
              <a:tr h="392064">
                <a:tc>
                  <a:txBody>
                    <a:bodyPr/>
                    <a:lstStyle/>
                    <a:p>
                      <a:r>
                        <a:rPr lang="en-US" sz="1600" kern="1200" baseline="0" dirty="0">
                          <a:solidFill>
                            <a:schemeClr val="dk1"/>
                          </a:solidFill>
                          <a:latin typeface="+mn-lt"/>
                          <a:ea typeface="+mn-ea"/>
                          <a:cs typeface="+mn-cs"/>
                        </a:rPr>
                        <a:t>Memory bandwidth</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900 GB/s</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119.21 GB/s (19.87 GB / channel / s)</a:t>
                      </a:r>
                    </a:p>
                  </a:txBody>
                  <a:tcPr/>
                </a:tc>
                <a:extLst>
                  <a:ext uri="{0D108BD9-81ED-4DB2-BD59-A6C34878D82A}">
                    <a16:rowId xmlns:a16="http://schemas.microsoft.com/office/drawing/2014/main" val="10004"/>
                  </a:ext>
                </a:extLst>
              </a:tr>
              <a:tr h="666384">
                <a:tc>
                  <a:txBody>
                    <a:bodyPr/>
                    <a:lstStyle/>
                    <a:p>
                      <a:r>
                        <a:rPr lang="en-US" sz="1600" kern="1200" baseline="0" dirty="0">
                          <a:solidFill>
                            <a:schemeClr val="dk1"/>
                          </a:solidFill>
                          <a:latin typeface="+mn-lt"/>
                          <a:ea typeface="+mn-ea"/>
                          <a:cs typeface="+mn-cs"/>
                        </a:rPr>
                        <a:t>Floating Point Throughput</a:t>
                      </a:r>
                    </a:p>
                  </a:txBody>
                  <a:tcPr/>
                </a:tc>
                <a:tc>
                  <a:txBody>
                    <a:bodyPr/>
                    <a:lstStyle/>
                    <a:p>
                      <a:r>
                        <a:rPr lang="en-US" sz="1600" kern="1200" baseline="0" dirty="0">
                          <a:solidFill>
                            <a:schemeClr val="dk1"/>
                          </a:solidFill>
                          <a:latin typeface="+mn-lt"/>
                          <a:ea typeface="+mn-ea"/>
                          <a:cs typeface="+mn-cs"/>
                        </a:rPr>
                        <a:t>7.8    Double Precision </a:t>
                      </a:r>
                      <a:r>
                        <a:rPr lang="en-US" sz="1600" kern="1200" baseline="0" noProof="0" dirty="0">
                          <a:solidFill>
                            <a:schemeClr val="dk1"/>
                          </a:solidFill>
                          <a:latin typeface="+mn-lt"/>
                          <a:ea typeface="+mn-ea"/>
                          <a:cs typeface="+mn-cs"/>
                        </a:rPr>
                        <a:t>TFLOP/s </a:t>
                      </a:r>
                      <a:endParaRPr lang="en-US" sz="1600" kern="1200" baseline="0" dirty="0">
                        <a:solidFill>
                          <a:schemeClr val="dk1"/>
                        </a:solidFill>
                        <a:latin typeface="+mn-lt"/>
                        <a:ea typeface="+mn-ea"/>
                        <a:cs typeface="+mn-cs"/>
                      </a:endParaRPr>
                    </a:p>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15.6  Single Precision TFLOP/s</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2.0608 Double Precision TFLOP/s</a:t>
                      </a:r>
                    </a:p>
                  </a:txBody>
                  <a:tcPr/>
                </a:tc>
                <a:extLst>
                  <a:ext uri="{0D108BD9-81ED-4DB2-BD59-A6C34878D82A}">
                    <a16:rowId xmlns:a16="http://schemas.microsoft.com/office/drawing/2014/main" val="10005"/>
                  </a:ext>
                </a:extLst>
              </a:tr>
              <a:tr h="630216">
                <a:tc>
                  <a:txBody>
                    <a:bodyPr/>
                    <a:lstStyle/>
                    <a:p>
                      <a:r>
                        <a:rPr lang="en-US" sz="1600" kern="1200" baseline="0" dirty="0">
                          <a:solidFill>
                            <a:schemeClr val="dk1"/>
                          </a:solidFill>
                          <a:latin typeface="+mn-lt"/>
                          <a:ea typeface="+mn-ea"/>
                          <a:cs typeface="+mn-cs"/>
                        </a:rPr>
                        <a:t>TDP</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300 Watts</a:t>
                      </a:r>
                    </a:p>
                  </a:txBody>
                  <a:tcPr/>
                </a:tc>
                <a:tc>
                  <a:txBody>
                    <a:bodyPr/>
                    <a:lstStyle/>
                    <a:p>
                      <a:pPr marL="0" marR="0" lvl="0" indent="0" algn="l">
                        <a:lnSpc>
                          <a:spcPct val="100000"/>
                        </a:lnSpc>
                        <a:spcBef>
                          <a:spcPts val="0"/>
                        </a:spcBef>
                        <a:spcAft>
                          <a:spcPts val="0"/>
                        </a:spcAft>
                        <a:buNone/>
                      </a:pPr>
                      <a:r>
                        <a:rPr lang="en-US" sz="1600" kern="1200" baseline="0" dirty="0">
                          <a:solidFill>
                            <a:schemeClr val="dk1"/>
                          </a:solidFill>
                          <a:latin typeface="+mn-lt"/>
                          <a:ea typeface="+mn-ea"/>
                          <a:cs typeface="+mn-cs"/>
                        </a:rPr>
                        <a:t>205 Watts</a:t>
                      </a:r>
                    </a:p>
                  </a:txBody>
                  <a:tcPr/>
                </a:tc>
                <a:extLst>
                  <a:ext uri="{0D108BD9-81ED-4DB2-BD59-A6C34878D82A}">
                    <a16:rowId xmlns:a16="http://schemas.microsoft.com/office/drawing/2014/main" val="10006"/>
                  </a:ext>
                </a:extLst>
              </a:tr>
            </a:tbl>
          </a:graphicData>
        </a:graphic>
      </p:graphicFrame>
      <p:sp>
        <p:nvSpPr>
          <p:cNvPr id="2" name="Rectangle 1"/>
          <p:cNvSpPr/>
          <p:nvPr/>
        </p:nvSpPr>
        <p:spPr>
          <a:xfrm>
            <a:off x="249465" y="5779408"/>
            <a:ext cx="6507038" cy="830997"/>
          </a:xfrm>
          <a:prstGeom prst="rect">
            <a:avLst/>
          </a:prstGeom>
        </p:spPr>
        <p:txBody>
          <a:bodyPr wrap="none" anchor="t">
            <a:spAutoFit/>
          </a:bodyPr>
          <a:lstStyle/>
          <a:p>
            <a:r>
              <a:rPr lang="en-US" sz="1200" dirty="0">
                <a:hlinkClick r:id="rId3"/>
              </a:rPr>
              <a:t>https://en.wikipedia.org/wiki/Nvidia_Tesla</a:t>
            </a:r>
            <a:endParaRPr lang="en-US" sz="1200" dirty="0">
              <a:cs typeface="Calibri"/>
            </a:endParaRPr>
          </a:p>
          <a:p>
            <a:r>
              <a:rPr lang="en-US" sz="1200" dirty="0">
                <a:cs typeface="Calibri"/>
                <a:hlinkClick r:id="rId4"/>
              </a:rPr>
              <a:t>https://www.techpowerup.com/gpu-specs/tesla-v100-sxm2-32-gb.c3185</a:t>
            </a:r>
            <a:endParaRPr lang="en-US" sz="1200" dirty="0">
              <a:cs typeface="Calibri" panose="020F0502020204030204"/>
            </a:endParaRPr>
          </a:p>
          <a:p>
            <a:r>
              <a:rPr lang="en-US" sz="1200" dirty="0">
                <a:hlinkClick r:id="rId5"/>
              </a:rPr>
              <a:t>https://en.wikichip.org/wiki/intel/xeon_platinum/8180</a:t>
            </a:r>
            <a:endParaRPr lang="en-US" sz="1200" dirty="0">
              <a:cs typeface="Calibri"/>
              <a:hlinkClick r:id="" action="ppaction://noaction"/>
            </a:endParaRPr>
          </a:p>
          <a:p>
            <a:r>
              <a:rPr lang="en-US" sz="1200" dirty="0">
                <a:hlinkClick r:id="rId6"/>
              </a:rPr>
              <a:t>https://ark.intel.com/products/120496/Intel-Xeon-Platinum-8180-Processor-38-5M-Cache-2-50-GHz-</a:t>
            </a:r>
            <a:endParaRPr lang="en-US" sz="1200" dirty="0">
              <a:cs typeface="Calibri" panose="020F0502020204030204"/>
            </a:endParaRPr>
          </a:p>
        </p:txBody>
      </p:sp>
      <p:sp>
        <p:nvSpPr>
          <p:cNvPr id="3" name="Title 2"/>
          <p:cNvSpPr>
            <a:spLocks noGrp="1"/>
          </p:cNvSpPr>
          <p:nvPr>
            <p:ph type="title"/>
          </p:nvPr>
        </p:nvSpPr>
        <p:spPr/>
        <p:txBody>
          <a:bodyPr/>
          <a:lstStyle/>
          <a:p>
            <a:r>
              <a:rPr lang="en-US" dirty="0"/>
              <a:t>Beefy CPU vs. beefy GPU comparison, </a:t>
            </a:r>
            <a:r>
              <a:rPr lang="en-US" dirty="0" smtClean="0"/>
              <a:t>2019</a:t>
            </a:r>
            <a:endParaRPr lang="en-US" dirty="0"/>
          </a:p>
        </p:txBody>
      </p:sp>
      <p:sp>
        <p:nvSpPr>
          <p:cNvPr id="5" name="Slide Number Placeholder 4">
            <a:extLst>
              <a:ext uri="{FF2B5EF4-FFF2-40B4-BE49-F238E27FC236}">
                <a16:creationId xmlns:a16="http://schemas.microsoft.com/office/drawing/2014/main" id="{70DE102B-EE93-4477-AED1-78D02A3982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28529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3D Stacked Memory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43</a:t>
            </a:fld>
            <a:endParaRPr lang="en-US" altLang="en-US"/>
          </a:p>
        </p:txBody>
      </p:sp>
      <p:sp>
        <p:nvSpPr>
          <p:cNvPr id="7" name="Rectangle 6"/>
          <p:cNvSpPr/>
          <p:nvPr/>
        </p:nvSpPr>
        <p:spPr>
          <a:xfrm>
            <a:off x="4342446" y="5879068"/>
            <a:ext cx="3507114" cy="369332"/>
          </a:xfrm>
          <a:prstGeom prst="rect">
            <a:avLst/>
          </a:prstGeom>
        </p:spPr>
        <p:txBody>
          <a:bodyPr wrap="none">
            <a:spAutoFit/>
          </a:bodyPr>
          <a:lstStyle/>
          <a:p>
            <a:pPr algn="ctr"/>
            <a:r>
              <a:rPr lang="en-US" dirty="0">
                <a:latin typeface="+mj-lt"/>
              </a:rPr>
              <a:t>Major step forward in performance.</a:t>
            </a:r>
          </a:p>
        </p:txBody>
      </p:sp>
      <mc:AlternateContent xmlns:mc="http://schemas.openxmlformats.org/markup-compatibility/2006" xmlns:a14="http://schemas.microsoft.com/office/drawing/2010/main">
        <mc:Choice Requires="a14">
          <p:sp>
            <p:nvSpPr>
              <p:cNvPr id="9" name="Rectangle 8"/>
              <p:cNvSpPr/>
              <p:nvPr/>
            </p:nvSpPr>
            <p:spPr>
              <a:xfrm>
                <a:off x="3073238" y="4963004"/>
                <a:ext cx="2084930" cy="461665"/>
              </a:xfrm>
              <a:prstGeom prst="rect">
                <a:avLst/>
              </a:prstGeom>
            </p:spPr>
            <p:txBody>
              <a:bodyPr wrap="none">
                <a:spAutoFit/>
              </a:bodyPr>
              <a:lstStyle/>
              <a:p>
                <a:pPr algn="ctr"/>
                <a:r>
                  <a:rPr lang="en-US" sz="1200" dirty="0">
                    <a:latin typeface="+mj-lt"/>
                  </a:rPr>
                  <a:t>Traditional GPU </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GDDR5 memory</a:t>
                </a:r>
                <a:r>
                  <a:rPr lang="en-US" sz="1200" dirty="0">
                    <a:latin typeface="+mj-lt"/>
                  </a:rPr>
                  <a:t> layout</a:t>
                </a:r>
              </a:p>
            </p:txBody>
          </p:sp>
        </mc:Choice>
        <mc:Fallback xmlns="">
          <p:sp>
            <p:nvSpPr>
              <p:cNvPr id="9" name="Rectangle 8"/>
              <p:cNvSpPr>
                <a:spLocks noRot="1" noChangeAspect="1" noMove="1" noResize="1" noEditPoints="1" noAdjustHandles="1" noChangeArrowheads="1" noChangeShapeType="1" noTextEdit="1"/>
              </p:cNvSpPr>
              <p:nvPr/>
            </p:nvSpPr>
            <p:spPr>
              <a:xfrm>
                <a:off x="3073238" y="4963004"/>
                <a:ext cx="2084930" cy="461665"/>
              </a:xfrm>
              <a:prstGeom prst="rect">
                <a:avLst/>
              </a:prstGeom>
              <a:blipFill>
                <a:blip r:embed="rId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216304" y="4963004"/>
                <a:ext cx="2027222" cy="461665"/>
              </a:xfrm>
              <a:prstGeom prst="rect">
                <a:avLst/>
              </a:prstGeom>
              <a:solidFill>
                <a:schemeClr val="bg1"/>
              </a:solidFill>
            </p:spPr>
            <p:txBody>
              <a:bodyPr wrap="none">
                <a:spAutoFit/>
              </a:bodyPr>
              <a:lstStyle/>
              <a:p>
                <a:pPr algn="ctr"/>
                <a:r>
                  <a:rPr lang="en-US" sz="1200" dirty="0">
                    <a:latin typeface="+mj-lt"/>
                  </a:rPr>
                  <a:t>New GPU (Pascal/Volta) </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HBM2 memory</a:t>
                </a:r>
                <a:r>
                  <a:rPr lang="en-US" sz="1200" dirty="0">
                    <a:latin typeface="+mj-lt"/>
                  </a:rPr>
                  <a:t> layout</a:t>
                </a:r>
              </a:p>
            </p:txBody>
          </p:sp>
        </mc:Choice>
        <mc:Fallback xmlns="">
          <p:sp>
            <p:nvSpPr>
              <p:cNvPr id="10" name="Rectangle 9"/>
              <p:cNvSpPr>
                <a:spLocks noRot="1" noChangeAspect="1" noMove="1" noResize="1" noEditPoints="1" noAdjustHandles="1" noChangeArrowheads="1" noChangeShapeType="1" noTextEdit="1"/>
              </p:cNvSpPr>
              <p:nvPr/>
            </p:nvSpPr>
            <p:spPr>
              <a:xfrm>
                <a:off x="7216304" y="4963004"/>
                <a:ext cx="2027222" cy="461665"/>
              </a:xfrm>
              <a:prstGeom prst="rect">
                <a:avLst/>
              </a:prstGeom>
              <a:blipFill>
                <a:blip r:embed="rId3"/>
                <a:stretch>
                  <a:fillRect b="-9211"/>
                </a:stretch>
              </a:blipFill>
            </p:spPr>
            <p:txBody>
              <a:bodyPr/>
              <a:lstStyle/>
              <a:p>
                <a:r>
                  <a:rPr lang="en-US">
                    <a:noFill/>
                  </a:rPr>
                  <a:t> </a:t>
                </a:r>
              </a:p>
            </p:txBody>
          </p:sp>
        </mc:Fallback>
      </mc:AlternateContent>
      <p:grpSp>
        <p:nvGrpSpPr>
          <p:cNvPr id="11" name="Group 10"/>
          <p:cNvGrpSpPr/>
          <p:nvPr/>
        </p:nvGrpSpPr>
        <p:grpSpPr>
          <a:xfrm>
            <a:off x="2235675" y="2057401"/>
            <a:ext cx="7720651" cy="2867941"/>
            <a:chOff x="711674" y="2057400"/>
            <a:chExt cx="7720651" cy="2867941"/>
          </a:xfrm>
        </p:grpSpPr>
        <p:pic>
          <p:nvPicPr>
            <p:cNvPr id="12" name="Picture 11"/>
            <p:cNvPicPr>
              <a:picLocks noChangeAspect="1"/>
            </p:cNvPicPr>
            <p:nvPr/>
          </p:nvPicPr>
          <p:blipFill>
            <a:blip r:embed="rId4"/>
            <a:stretch>
              <a:fillRect/>
            </a:stretch>
          </p:blipFill>
          <p:spPr>
            <a:xfrm>
              <a:off x="711674" y="2057400"/>
              <a:ext cx="7720651" cy="2867941"/>
            </a:xfrm>
            <a:prstGeom prst="rect">
              <a:avLst/>
            </a:prstGeom>
          </p:spPr>
        </p:pic>
        <p:sp>
          <p:nvSpPr>
            <p:cNvPr id="13" name="Rectangle 12"/>
            <p:cNvSpPr/>
            <p:nvPr/>
          </p:nvSpPr>
          <p:spPr>
            <a:xfrm>
              <a:off x="9906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530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96788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3D Stacked Memory</a:t>
            </a:r>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44</a:t>
            </a:fld>
            <a:endParaRPr lang="en-US" altLang="en-US"/>
          </a:p>
        </p:txBody>
      </p:sp>
      <p:pic>
        <p:nvPicPr>
          <p:cNvPr id="6" name="Picture 5"/>
          <p:cNvPicPr>
            <a:picLocks noChangeAspect="1"/>
          </p:cNvPicPr>
          <p:nvPr/>
        </p:nvPicPr>
        <p:blipFill>
          <a:blip r:embed="rId3"/>
          <a:stretch>
            <a:fillRect/>
          </a:stretch>
        </p:blipFill>
        <p:spPr>
          <a:xfrm>
            <a:off x="6477006" y="1530521"/>
            <a:ext cx="4981161" cy="2182223"/>
          </a:xfrm>
          <a:prstGeom prst="rect">
            <a:avLst/>
          </a:prstGeom>
        </p:spPr>
      </p:pic>
      <p:sp>
        <p:nvSpPr>
          <p:cNvPr id="7" name="Rectangle 6"/>
          <p:cNvSpPr/>
          <p:nvPr/>
        </p:nvSpPr>
        <p:spPr>
          <a:xfrm>
            <a:off x="254270" y="3849363"/>
            <a:ext cx="9067800" cy="2511457"/>
          </a:xfrm>
          <a:prstGeom prst="rect">
            <a:avLst/>
          </a:prstGeom>
        </p:spPr>
        <p:txBody>
          <a:bodyPr wrap="square">
            <a:spAutoFit/>
          </a:bodyPr>
          <a:lstStyle/>
          <a:p>
            <a:pPr marL="342900" indent="-342900">
              <a:spcBef>
                <a:spcPct val="20000"/>
              </a:spcBef>
              <a:buClr>
                <a:srgbClr val="330066"/>
              </a:buClr>
              <a:buSzPct val="70000"/>
              <a:buFont typeface="Wingdings" pitchFamily="2" charset="2"/>
              <a:buChar char="l"/>
            </a:pPr>
            <a:r>
              <a:rPr lang="en-US" kern="0" dirty="0">
                <a:solidFill>
                  <a:srgbClr val="000000"/>
                </a:solidFill>
                <a:latin typeface="Arial"/>
              </a:rPr>
              <a:t>1st Generation (HBM1) introduced in AMD Fiji GPUs</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1GB &amp; 128GB/s per stack</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AMD Radeon R9 Fury X: had four stacks </a:t>
            </a:r>
            <a:r>
              <a:rPr lang="en-US" sz="1400" kern="0" dirty="0">
                <a:solidFill>
                  <a:srgbClr val="000000"/>
                </a:solidFill>
                <a:latin typeface="Arial"/>
                <a:sym typeface="Symbol" panose="05050102010706020507" pitchFamily="18" charset="2"/>
              </a:rPr>
              <a:t> </a:t>
            </a:r>
            <a:r>
              <a:rPr lang="en-US" sz="1400" kern="0" dirty="0">
                <a:solidFill>
                  <a:srgbClr val="000000"/>
                </a:solidFill>
                <a:latin typeface="Arial"/>
              </a:rPr>
              <a:t>4GB &amp; 512GB/s</a:t>
            </a:r>
          </a:p>
          <a:p>
            <a:pPr marL="692150" lvl="1" indent="-347663">
              <a:spcBef>
                <a:spcPct val="20000"/>
              </a:spcBef>
              <a:buClr>
                <a:srgbClr val="669999"/>
              </a:buClr>
              <a:buSzPct val="70000"/>
              <a:buFont typeface="Wingdings" pitchFamily="2" charset="2"/>
              <a:buChar char="l"/>
            </a:pPr>
            <a:endParaRPr lang="en-US" sz="1400" kern="0" dirty="0">
              <a:solidFill>
                <a:srgbClr val="000000"/>
              </a:solidFill>
              <a:latin typeface="Arial"/>
            </a:endParaRPr>
          </a:p>
          <a:p>
            <a:pPr marL="692150" lvl="1" indent="-347663">
              <a:spcBef>
                <a:spcPct val="20000"/>
              </a:spcBef>
              <a:buClr>
                <a:srgbClr val="669999"/>
              </a:buClr>
              <a:buSzPct val="70000"/>
              <a:buFont typeface="Wingdings" pitchFamily="2" charset="2"/>
              <a:buChar char="l"/>
            </a:pPr>
            <a:endParaRPr lang="en-US" sz="1400" kern="0" dirty="0">
              <a:solidFill>
                <a:srgbClr val="000000"/>
              </a:solidFill>
              <a:latin typeface="Arial"/>
            </a:endParaRPr>
          </a:p>
          <a:p>
            <a:pPr marL="342900" indent="-342900">
              <a:spcBef>
                <a:spcPct val="20000"/>
              </a:spcBef>
              <a:buClr>
                <a:srgbClr val="330066"/>
              </a:buClr>
              <a:buSzPct val="70000"/>
              <a:buFont typeface="Wingdings" pitchFamily="2" charset="2"/>
              <a:buChar char="l"/>
            </a:pPr>
            <a:r>
              <a:rPr lang="en-US" kern="0" dirty="0">
                <a:solidFill>
                  <a:srgbClr val="000000"/>
                </a:solidFill>
                <a:latin typeface="Arial"/>
              </a:rPr>
              <a:t>2nd Generation (HBM2) used in NVIDIA Pascal/Volta and AMD Arctic Island GPUs</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2 GB &amp; 256GB/s bandwidth per stack</a:t>
            </a:r>
            <a:endParaRPr lang="en-US" sz="1400" dirty="0"/>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NVIDIA Volta approximately 900 GB/s memory bandwidth</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Apparently AMD has 1024 GB/s HBM available</a:t>
            </a:r>
          </a:p>
        </p:txBody>
      </p:sp>
      <p:sp>
        <p:nvSpPr>
          <p:cNvPr id="9" name="Rectangle 8"/>
          <p:cNvSpPr/>
          <p:nvPr/>
        </p:nvSpPr>
        <p:spPr>
          <a:xfrm>
            <a:off x="254270" y="2554373"/>
            <a:ext cx="5041426" cy="627864"/>
          </a:xfrm>
          <a:prstGeom prst="rect">
            <a:avLst/>
          </a:prstGeom>
        </p:spPr>
        <p:txBody>
          <a:bodyPr wrap="square">
            <a:spAutoFit/>
          </a:bodyPr>
          <a:lstStyle/>
          <a:p>
            <a:pPr marL="342900" indent="-342900">
              <a:spcBef>
                <a:spcPct val="20000"/>
              </a:spcBef>
              <a:buClr>
                <a:srgbClr val="330066"/>
              </a:buClr>
              <a:buSzPct val="70000"/>
              <a:buFont typeface="Wingdings" pitchFamily="2" charset="2"/>
              <a:buChar char="l"/>
            </a:pPr>
            <a:r>
              <a:rPr lang="en-US" kern="0" dirty="0">
                <a:solidFill>
                  <a:srgbClr val="000000"/>
                </a:solidFill>
                <a:latin typeface="Arial"/>
              </a:rPr>
              <a:t>SK Hynix’s High Bandwidth Memory (HBM)</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Developed by AMD and SK Hynix</a:t>
            </a:r>
          </a:p>
        </p:txBody>
      </p:sp>
    </p:spTree>
    <p:extLst>
      <p:ext uri="{BB962C8B-B14F-4D97-AF65-F5344CB8AC3E}">
        <p14:creationId xmlns:p14="http://schemas.microsoft.com/office/powerpoint/2010/main" val="4002923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3D Stacked Memory</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pPr/>
              <a:t>45</a:t>
            </a:fld>
            <a:endParaRPr lang="en-US" altLang="en-US"/>
          </a:p>
        </p:txBody>
      </p:sp>
      <p:grpSp>
        <p:nvGrpSpPr>
          <p:cNvPr id="6" name="Group 5"/>
          <p:cNvGrpSpPr/>
          <p:nvPr/>
        </p:nvGrpSpPr>
        <p:grpSpPr>
          <a:xfrm>
            <a:off x="1905000" y="2057401"/>
            <a:ext cx="8103870" cy="3971925"/>
            <a:chOff x="381000" y="2057400"/>
            <a:chExt cx="8103870" cy="3971925"/>
          </a:xfrm>
        </p:grpSpPr>
        <p:pic>
          <p:nvPicPr>
            <p:cNvPr id="3" name="Picture 2"/>
            <p:cNvPicPr>
              <a:picLocks noChangeAspect="1"/>
            </p:cNvPicPr>
            <p:nvPr/>
          </p:nvPicPr>
          <p:blipFill>
            <a:blip r:embed="rId2"/>
            <a:stretch>
              <a:fillRect/>
            </a:stretch>
          </p:blipFill>
          <p:spPr>
            <a:xfrm>
              <a:off x="381000" y="2057400"/>
              <a:ext cx="8103870" cy="3971925"/>
            </a:xfrm>
            <a:prstGeom prst="rect">
              <a:avLst/>
            </a:prstGeom>
          </p:spPr>
        </p:pic>
        <p:sp>
          <p:nvSpPr>
            <p:cNvPr id="4" name="Rectangle 3"/>
            <p:cNvSpPr/>
            <p:nvPr/>
          </p:nvSpPr>
          <p:spPr>
            <a:xfrm>
              <a:off x="457200" y="3200400"/>
              <a:ext cx="3886200" cy="76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1396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Stacked Memory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46</a:t>
            </a:fld>
            <a:endParaRPr lang="en-US" altLang="en-US"/>
          </a:p>
        </p:txBody>
      </p:sp>
      <p:pic>
        <p:nvPicPr>
          <p:cNvPr id="10" name="Picture 9"/>
          <p:cNvPicPr>
            <a:picLocks noChangeAspect="1"/>
          </p:cNvPicPr>
          <p:nvPr/>
        </p:nvPicPr>
        <p:blipFill>
          <a:blip r:embed="rId3"/>
          <a:stretch>
            <a:fillRect/>
          </a:stretch>
        </p:blipFill>
        <p:spPr>
          <a:xfrm>
            <a:off x="7092951" y="1549400"/>
            <a:ext cx="4494935" cy="2209800"/>
          </a:xfrm>
          <a:prstGeom prst="rect">
            <a:avLst/>
          </a:prstGeom>
        </p:spPr>
      </p:pic>
      <p:pic>
        <p:nvPicPr>
          <p:cNvPr id="11" name="Picture 10"/>
          <p:cNvPicPr>
            <a:picLocks noChangeAspect="1"/>
          </p:cNvPicPr>
          <p:nvPr/>
        </p:nvPicPr>
        <p:blipFill>
          <a:blip r:embed="rId4"/>
          <a:stretch>
            <a:fillRect/>
          </a:stretch>
        </p:blipFill>
        <p:spPr>
          <a:xfrm>
            <a:off x="5791201" y="4572000"/>
            <a:ext cx="4496637" cy="1524000"/>
          </a:xfrm>
          <a:prstGeom prst="rect">
            <a:avLst/>
          </a:prstGeom>
        </p:spPr>
      </p:pic>
      <mc:AlternateContent xmlns:mc="http://schemas.openxmlformats.org/markup-compatibility/2006" xmlns:a14="http://schemas.microsoft.com/office/drawing/2010/main">
        <mc:Choice Requires="a14">
          <p:sp>
            <p:nvSpPr>
              <p:cNvPr id="12" name="Content Placeholder 11"/>
              <p:cNvSpPr>
                <a:spLocks noGrp="1"/>
              </p:cNvSpPr>
              <p:nvPr>
                <p:ph idx="1"/>
              </p:nvPr>
            </p:nvSpPr>
            <p:spPr>
              <a:xfrm>
                <a:off x="381000" y="1309428"/>
                <a:ext cx="3962400" cy="3005137"/>
              </a:xfrm>
            </p:spPr>
            <p:txBody>
              <a:bodyPr>
                <a:noAutofit/>
              </a:bodyPr>
              <a:lstStyle/>
              <a:p>
                <a:endParaRPr lang="en-US" sz="2000" dirty="0"/>
              </a:p>
              <a:p>
                <a:r>
                  <a:rPr lang="en-US" sz="2000" dirty="0"/>
                  <a:t>Shorter distances</a:t>
                </a:r>
              </a:p>
              <a:p>
                <a:pPr lvl="1"/>
                <a:r>
                  <a:rPr lang="en-US" sz="1600" dirty="0"/>
                  <a:t>Smaller latency </a:t>
                </a:r>
                <a14:m>
                  <m:oMath xmlns:m="http://schemas.openxmlformats.org/officeDocument/2006/math">
                    <m:r>
                      <a:rPr lang="en-US" sz="1600" b="0" i="1" smtClean="0">
                        <a:latin typeface="Cambria Math" panose="02040503050406030204" pitchFamily="18" charset="0"/>
                      </a:rPr>
                      <m:t>→</m:t>
                    </m:r>
                  </m:oMath>
                </a14:m>
                <a:r>
                  <a:rPr lang="en-US" sz="1600" dirty="0"/>
                  <a:t> nice!</a:t>
                </a:r>
              </a:p>
              <a:p>
                <a:pPr lvl="1"/>
                <a:r>
                  <a:rPr lang="en-US" sz="1600" dirty="0"/>
                  <a:t>Less power required to move data</a:t>
                </a:r>
              </a:p>
              <a:p>
                <a:pPr lvl="3"/>
                <a:endParaRPr lang="en-US" sz="1200" dirty="0"/>
              </a:p>
              <a:p>
                <a:r>
                  <a:rPr lang="en-US" sz="2000" dirty="0"/>
                  <a:t>Smaller memory footprint</a:t>
                </a:r>
              </a:p>
              <a:p>
                <a:pPr lvl="1"/>
                <a:r>
                  <a:rPr lang="en-US" sz="1800" dirty="0"/>
                  <a:t>16X smaller footprint</a:t>
                </a:r>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xfrm>
                <a:off x="381000" y="1309428"/>
                <a:ext cx="3962400" cy="3005137"/>
              </a:xfrm>
              <a:blipFill>
                <a:blip r:embed="rId5"/>
                <a:stretch>
                  <a:fillRect l="-1385"/>
                </a:stretch>
              </a:blipFill>
            </p:spPr>
            <p:txBody>
              <a:bodyPr/>
              <a:lstStyle/>
              <a:p>
                <a:r>
                  <a:rPr lang="en-US">
                    <a:noFill/>
                  </a:rPr>
                  <a:t> </a:t>
                </a:r>
              </a:p>
            </p:txBody>
          </p:sp>
        </mc:Fallback>
      </mc:AlternateContent>
      <p:pic>
        <p:nvPicPr>
          <p:cNvPr id="13" name="Picture 12"/>
          <p:cNvPicPr>
            <a:picLocks noChangeAspect="1"/>
          </p:cNvPicPr>
          <p:nvPr/>
        </p:nvPicPr>
        <p:blipFill>
          <a:blip r:embed="rId6"/>
          <a:stretch>
            <a:fillRect/>
          </a:stretch>
        </p:blipFill>
        <p:spPr>
          <a:xfrm>
            <a:off x="798830" y="4449073"/>
            <a:ext cx="3126740" cy="1769853"/>
          </a:xfrm>
          <a:prstGeom prst="rect">
            <a:avLst/>
          </a:prstGeom>
        </p:spPr>
      </p:pic>
      <p:sp>
        <p:nvSpPr>
          <p:cNvPr id="5" name="Rectangle 4"/>
          <p:cNvSpPr/>
          <p:nvPr/>
        </p:nvSpPr>
        <p:spPr>
          <a:xfrm>
            <a:off x="9984561" y="1166169"/>
            <a:ext cx="1889684" cy="461665"/>
          </a:xfrm>
          <a:prstGeom prst="rect">
            <a:avLst/>
          </a:prstGeom>
        </p:spPr>
        <p:txBody>
          <a:bodyPr wrap="none">
            <a:spAutoFit/>
          </a:bodyPr>
          <a:lstStyle/>
          <a:p>
            <a:r>
              <a:rPr lang="en-US" sz="1200" dirty="0">
                <a:latin typeface="+mj-lt"/>
              </a:rPr>
              <a:t>One HBM stack, made</a:t>
            </a:r>
            <a:br>
              <a:rPr lang="en-US" sz="1200" dirty="0">
                <a:latin typeface="+mj-lt"/>
              </a:rPr>
            </a:br>
            <a:r>
              <a:rPr lang="en-US" sz="1200" dirty="0">
                <a:latin typeface="+mj-lt"/>
              </a:rPr>
              <a:t>up of four DRAM dies (4-Hi)</a:t>
            </a:r>
          </a:p>
        </p:txBody>
      </p:sp>
      <p:sp>
        <p:nvSpPr>
          <p:cNvPr id="6" name="Rectangle 5">
            <a:extLst>
              <a:ext uri="{FF2B5EF4-FFF2-40B4-BE49-F238E27FC236}">
                <a16:creationId xmlns:a16="http://schemas.microsoft.com/office/drawing/2014/main" id="{1F394212-98BD-4178-A351-5E3FDC8769CF}"/>
              </a:ext>
            </a:extLst>
          </p:cNvPr>
          <p:cNvSpPr/>
          <p:nvPr/>
        </p:nvSpPr>
        <p:spPr>
          <a:xfrm>
            <a:off x="10279775" y="2566034"/>
            <a:ext cx="550150" cy="85725"/>
          </a:xfrm>
          <a:prstGeom prst="rect">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rPr>
              <a:t>Logic</a:t>
            </a:r>
            <a:r>
              <a:rPr lang="en-US" sz="600" b="1" dirty="0">
                <a:solidFill>
                  <a:schemeClr val="tx1"/>
                </a:solidFill>
              </a:rPr>
              <a:t> die</a:t>
            </a:r>
            <a:endParaRPr lang="en-US" b="1" dirty="0">
              <a:solidFill>
                <a:schemeClr val="tx1"/>
              </a:solidFill>
            </a:endParaRPr>
          </a:p>
        </p:txBody>
      </p:sp>
    </p:spTree>
    <p:extLst>
      <p:ext uri="{BB962C8B-B14F-4D97-AF65-F5344CB8AC3E}">
        <p14:creationId xmlns:p14="http://schemas.microsoft.com/office/powerpoint/2010/main" val="1586876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Tidbits, HBM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000" dirty="0"/>
                  <a:t>HBM can stack up to eight DRAM dies, including an optional base die with a memory controller, which are interconnected by through-silicon </a:t>
                </a:r>
                <a:r>
                  <a:rPr lang="en-US" sz="2000" dirty="0" err="1"/>
                  <a:t>vias</a:t>
                </a:r>
                <a:r>
                  <a:rPr lang="en-US" sz="2000" dirty="0"/>
                  <a:t> (TSV) and </a:t>
                </a:r>
                <a:r>
                  <a:rPr lang="en-US" sz="2000" dirty="0" err="1"/>
                  <a:t>microbumps</a:t>
                </a:r>
                <a:r>
                  <a:rPr lang="en-US" sz="2000" dirty="0"/>
                  <a:t>. </a:t>
                </a:r>
              </a:p>
              <a:p>
                <a:endParaRPr lang="en-US" sz="2000" dirty="0"/>
              </a:p>
              <a:p>
                <a:r>
                  <a:rPr lang="en-US" sz="2000" dirty="0"/>
                  <a:t>HBM memory bus is very wide in comparison to other DRAM memories such as DDR4 or GDDR5. </a:t>
                </a:r>
              </a:p>
              <a:p>
                <a:endParaRPr lang="en-US" sz="2000" dirty="0"/>
              </a:p>
              <a:p>
                <a:r>
                  <a:rPr lang="en-US" sz="2000" dirty="0"/>
                  <a:t>Example: </a:t>
                </a:r>
              </a:p>
              <a:p>
                <a:pPr lvl="1"/>
                <a:r>
                  <a:rPr lang="en-US" sz="1600" dirty="0"/>
                  <a:t>An HBM stack of four DRAM dies (4-Hi) has </a:t>
                </a:r>
                <a:r>
                  <a:rPr lang="en-US" sz="1600" dirty="0">
                    <a:solidFill>
                      <a:srgbClr val="0070C0"/>
                    </a:solidFill>
                  </a:rPr>
                  <a:t>two 128-bit channels per die</a:t>
                </a:r>
                <a:r>
                  <a:rPr lang="en-US" sz="1600" dirty="0"/>
                  <a:t> for a total of eight channels </a:t>
                </a:r>
              </a:p>
              <a:p>
                <a:pPr lvl="2"/>
                <a:r>
                  <a:rPr lang="en-US" sz="1050" dirty="0"/>
                  <a:t>Width: 4 </a:t>
                </a:r>
                <a14:m>
                  <m:oMath xmlns:m="http://schemas.openxmlformats.org/officeDocument/2006/math">
                    <m:r>
                      <a:rPr lang="en-US" sz="1050" i="1">
                        <a:latin typeface="Cambria Math" panose="02040503050406030204" pitchFamily="18" charset="0"/>
                      </a:rPr>
                      <m:t>×</m:t>
                    </m:r>
                  </m:oMath>
                </a14:m>
                <a:r>
                  <a:rPr lang="en-US" sz="1050" dirty="0"/>
                  <a:t> 2 </a:t>
                </a:r>
                <a14:m>
                  <m:oMath xmlns:m="http://schemas.openxmlformats.org/officeDocument/2006/math">
                    <m:r>
                      <a:rPr lang="en-US" sz="1050" i="1">
                        <a:latin typeface="Cambria Math" panose="02040503050406030204" pitchFamily="18" charset="0"/>
                      </a:rPr>
                      <m:t>×</m:t>
                    </m:r>
                  </m:oMath>
                </a14:m>
                <a:r>
                  <a:rPr lang="en-US" sz="1050" dirty="0"/>
                  <a:t> 128 = 1024 bit wide per HBM stack</a:t>
                </a:r>
              </a:p>
              <a:p>
                <a:pPr lvl="2"/>
                <a:r>
                  <a:rPr lang="en-US" sz="1050" dirty="0"/>
                  <a:t>GPU has four HBM stacks </a:t>
                </a:r>
                <a14:m>
                  <m:oMath xmlns:m="http://schemas.openxmlformats.org/officeDocument/2006/math">
                    <m:r>
                      <a:rPr lang="en-US" sz="1050" i="1">
                        <a:latin typeface="Cambria Math" panose="02040503050406030204" pitchFamily="18" charset="0"/>
                      </a:rPr>
                      <m:t>→</m:t>
                    </m:r>
                  </m:oMath>
                </a14:m>
                <a:r>
                  <a:rPr lang="en-US" sz="1050" dirty="0"/>
                  <a:t> 4096 bit wide bus</a:t>
                </a:r>
              </a:p>
              <a:p>
                <a:pPr lvl="1"/>
                <a:r>
                  <a:rPr lang="en-US" sz="1600" dirty="0"/>
                  <a:t>Bus width of GDDR memories is 32 bits per channel, with 16 memory chips for a graphics card with a 512-bit memory interface.</a:t>
                </a:r>
              </a:p>
              <a:p>
                <a:endParaRPr lang="en-US" sz="2000" dirty="0"/>
              </a:p>
              <a:p>
                <a:r>
                  <a:rPr lang="en-US" sz="2000" dirty="0"/>
                  <a:t>NOTE: HBM supports now up to 4GB per stack</a:t>
                </a:r>
              </a:p>
              <a:p>
                <a:pPr lvl="1"/>
                <a:r>
                  <a:rPr lang="en-US" sz="1600" dirty="0"/>
                  <a:t>Pascal GPU: There are four stacks </a:t>
                </a:r>
                <a14:m>
                  <m:oMath xmlns:m="http://schemas.openxmlformats.org/officeDocument/2006/math">
                    <m:r>
                      <a:rPr lang="en-US" sz="1600" i="1">
                        <a:latin typeface="Cambria Math" panose="02040503050406030204" pitchFamily="18" charset="0"/>
                      </a:rPr>
                      <m:t>⇒</m:t>
                    </m:r>
                  </m:oMath>
                </a14:m>
                <a:r>
                  <a:rPr lang="en-US" sz="1600" dirty="0"/>
                  <a:t> 16 GB</a:t>
                </a:r>
              </a:p>
              <a:p>
                <a:pPr lvl="1"/>
                <a:r>
                  <a:rPr lang="en-US" sz="1600" dirty="0"/>
                  <a:t>Intel Xeon Phi Knight Landing: MCDRAM, 16 GB [retired by Intel, </a:t>
                </a:r>
                <a:r>
                  <a:rPr lang="en-US" sz="1600" dirty="0" err="1"/>
                  <a:t>deadend</a:t>
                </a:r>
                <a:r>
                  <a:rPr lang="en-US" sz="1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t="-12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47</a:t>
            </a:fld>
            <a:endParaRPr lang="en-US" altLang="en-US"/>
          </a:p>
        </p:txBody>
      </p:sp>
    </p:spTree>
    <p:extLst>
      <p:ext uri="{BB962C8B-B14F-4D97-AF65-F5344CB8AC3E}">
        <p14:creationId xmlns:p14="http://schemas.microsoft.com/office/powerpoint/2010/main" val="2033374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[side trip, 1/2]</a:t>
            </a:r>
            <a:r>
              <a:rPr lang="en-US" sz="2800" dirty="0"/>
              <a:t/>
            </a:r>
            <a:br>
              <a:rPr lang="en-US" sz="2800" dirty="0"/>
            </a:br>
            <a:r>
              <a:rPr lang="en-US" sz="2800" dirty="0">
                <a:solidFill>
                  <a:srgbClr val="0070C0"/>
                </a:solidFill>
              </a:rPr>
              <a:t>on-chip</a:t>
            </a:r>
            <a:r>
              <a:rPr lang="en-US" sz="2800" dirty="0"/>
              <a:t>  vs.  </a:t>
            </a:r>
            <a:r>
              <a:rPr lang="en-US" sz="2800" dirty="0">
                <a:solidFill>
                  <a:srgbClr val="0070C0"/>
                </a:solidFill>
              </a:rPr>
              <a:t>on-package</a:t>
            </a:r>
            <a:r>
              <a:rPr lang="en-US" sz="2800" dirty="0"/>
              <a:t>  vs.  </a:t>
            </a:r>
            <a:r>
              <a:rPr lang="en-US" sz="2800" dirty="0">
                <a:solidFill>
                  <a:srgbClr val="0070C0"/>
                </a:solidFill>
              </a:rPr>
              <a:t>off-package</a:t>
            </a:r>
          </a:p>
        </p:txBody>
      </p:sp>
      <p:sp>
        <p:nvSpPr>
          <p:cNvPr id="3" name="Content Placeholder 2"/>
          <p:cNvSpPr>
            <a:spLocks noGrp="1"/>
          </p:cNvSpPr>
          <p:nvPr>
            <p:ph idx="1"/>
          </p:nvPr>
        </p:nvSpPr>
        <p:spPr/>
        <p:txBody>
          <a:bodyPr/>
          <a:lstStyle/>
          <a:p>
            <a:r>
              <a:rPr lang="en-US" sz="2000" dirty="0"/>
              <a:t>Where a resource is dictates to a large extent its </a:t>
            </a:r>
            <a:r>
              <a:rPr lang="en-US" sz="2000" dirty="0">
                <a:solidFill>
                  <a:srgbClr val="0070C0"/>
                </a:solidFill>
              </a:rPr>
              <a:t>communication</a:t>
            </a:r>
            <a:r>
              <a:rPr lang="en-US" sz="2000" dirty="0"/>
              <a:t> latency and/or bandwidth</a:t>
            </a:r>
          </a:p>
          <a:p>
            <a:endParaRPr lang="en-US" sz="2000" dirty="0"/>
          </a:p>
          <a:p>
            <a:r>
              <a:rPr lang="en-US" sz="2000" dirty="0"/>
              <a:t>Example, </a:t>
            </a:r>
            <a:r>
              <a:rPr lang="en-US" sz="2000" dirty="0">
                <a:solidFill>
                  <a:srgbClr val="0070C0"/>
                </a:solidFill>
              </a:rPr>
              <a:t>on-chip</a:t>
            </a:r>
            <a:r>
              <a:rPr lang="en-US" sz="2000" dirty="0"/>
              <a:t>: Intel Haswell has the GPU on the same chip with the rest of the </a:t>
            </a:r>
            <a:r>
              <a:rPr lang="en-US" sz="2000" dirty="0" smtClean="0"/>
              <a:t>CPU</a:t>
            </a:r>
          </a:p>
          <a:p>
            <a:r>
              <a:rPr lang="en-US" sz="2000" dirty="0" smtClean="0"/>
              <a:t>Example, </a:t>
            </a:r>
            <a:r>
              <a:rPr lang="en-US" sz="2000" dirty="0">
                <a:solidFill>
                  <a:srgbClr val="0070C0"/>
                </a:solidFill>
              </a:rPr>
              <a:t>on-package</a:t>
            </a:r>
            <a:r>
              <a:rPr lang="en-US" sz="2000" dirty="0" smtClean="0"/>
              <a:t>: the 128 MB of </a:t>
            </a:r>
            <a:r>
              <a:rPr lang="en-US" sz="2000" dirty="0" err="1" smtClean="0"/>
              <a:t>eDRAM</a:t>
            </a:r>
            <a:r>
              <a:rPr lang="en-US" sz="2000" dirty="0" smtClean="0"/>
              <a:t> </a:t>
            </a:r>
            <a:r>
              <a:rPr lang="en-US" sz="2000" dirty="0"/>
              <a:t>available on Intel Core i7 4950HQ  </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48</a:t>
            </a:fld>
            <a:endParaRPr lang="en-US" altLang="en-US"/>
          </a:p>
        </p:txBody>
      </p:sp>
      <p:pic>
        <p:nvPicPr>
          <p:cNvPr id="5" name="Picture 4"/>
          <p:cNvPicPr>
            <a:picLocks noChangeAspect="1"/>
          </p:cNvPicPr>
          <p:nvPr/>
        </p:nvPicPr>
        <p:blipFill>
          <a:blip r:embed="rId2"/>
          <a:stretch>
            <a:fillRect/>
          </a:stretch>
        </p:blipFill>
        <p:spPr>
          <a:xfrm>
            <a:off x="464122" y="3575890"/>
            <a:ext cx="5393369" cy="2232025"/>
          </a:xfrm>
          <a:prstGeom prst="rect">
            <a:avLst/>
          </a:prstGeom>
        </p:spPr>
      </p:pic>
      <p:pic>
        <p:nvPicPr>
          <p:cNvPr id="6" name="Picture 5"/>
          <p:cNvPicPr>
            <a:picLocks noChangeAspect="1"/>
          </p:cNvPicPr>
          <p:nvPr/>
        </p:nvPicPr>
        <p:blipFill>
          <a:blip r:embed="rId3"/>
          <a:stretch>
            <a:fillRect/>
          </a:stretch>
        </p:blipFill>
        <p:spPr>
          <a:xfrm>
            <a:off x="8623154" y="3356859"/>
            <a:ext cx="2043804" cy="2451056"/>
          </a:xfrm>
          <a:prstGeom prst="rect">
            <a:avLst/>
          </a:prstGeom>
        </p:spPr>
      </p:pic>
      <p:sp>
        <p:nvSpPr>
          <p:cNvPr id="7" name="Rectangle 6"/>
          <p:cNvSpPr/>
          <p:nvPr/>
        </p:nvSpPr>
        <p:spPr>
          <a:xfrm>
            <a:off x="2157650" y="5842280"/>
            <a:ext cx="1955985" cy="369332"/>
          </a:xfrm>
          <a:prstGeom prst="rect">
            <a:avLst/>
          </a:prstGeom>
        </p:spPr>
        <p:txBody>
          <a:bodyPr wrap="none">
            <a:spAutoFit/>
          </a:bodyPr>
          <a:lstStyle/>
          <a:p>
            <a:r>
              <a:rPr lang="en-US" dirty="0" smtClean="0"/>
              <a:t>The GPU is on-chip</a:t>
            </a:r>
            <a:endParaRPr lang="en-US" dirty="0"/>
          </a:p>
        </p:txBody>
      </p:sp>
      <p:sp>
        <p:nvSpPr>
          <p:cNvPr id="8" name="Rectangle 7"/>
          <p:cNvSpPr/>
          <p:nvPr/>
        </p:nvSpPr>
        <p:spPr>
          <a:xfrm>
            <a:off x="8331780" y="5781462"/>
            <a:ext cx="2626553" cy="369332"/>
          </a:xfrm>
          <a:prstGeom prst="rect">
            <a:avLst/>
          </a:prstGeom>
        </p:spPr>
        <p:txBody>
          <a:bodyPr wrap="none">
            <a:spAutoFit/>
          </a:bodyPr>
          <a:lstStyle/>
          <a:p>
            <a:r>
              <a:rPr lang="en-US" dirty="0" smtClean="0"/>
              <a:t>The </a:t>
            </a:r>
            <a:r>
              <a:rPr lang="en-US" dirty="0" err="1" smtClean="0"/>
              <a:t>eDRAM</a:t>
            </a:r>
            <a:r>
              <a:rPr lang="en-US" dirty="0" smtClean="0"/>
              <a:t> is on-package</a:t>
            </a:r>
            <a:endParaRPr lang="en-US" dirty="0"/>
          </a:p>
        </p:txBody>
      </p:sp>
    </p:spTree>
    <p:extLst>
      <p:ext uri="{BB962C8B-B14F-4D97-AF65-F5344CB8AC3E}">
        <p14:creationId xmlns:p14="http://schemas.microsoft.com/office/powerpoint/2010/main" val="1259278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[side trip, 2/2]</a:t>
            </a:r>
            <a:r>
              <a:rPr lang="en-US" sz="2800" dirty="0"/>
              <a:t/>
            </a:r>
            <a:br>
              <a:rPr lang="en-US" sz="2800" dirty="0"/>
            </a:br>
            <a:r>
              <a:rPr lang="en-US" sz="2800" dirty="0">
                <a:solidFill>
                  <a:srgbClr val="0070C0"/>
                </a:solidFill>
              </a:rPr>
              <a:t>on-chip</a:t>
            </a:r>
            <a:r>
              <a:rPr lang="en-US" sz="2800" dirty="0"/>
              <a:t>  vs.  </a:t>
            </a:r>
            <a:r>
              <a:rPr lang="en-US" sz="2800" dirty="0">
                <a:solidFill>
                  <a:srgbClr val="0070C0"/>
                </a:solidFill>
              </a:rPr>
              <a:t>on-package</a:t>
            </a:r>
            <a:r>
              <a:rPr lang="en-US" sz="2800" dirty="0"/>
              <a:t>  vs.  </a:t>
            </a:r>
            <a:r>
              <a:rPr lang="en-US" sz="2800" dirty="0">
                <a:solidFill>
                  <a:srgbClr val="0070C0"/>
                </a:solidFill>
              </a:rPr>
              <a:t>off-package</a:t>
            </a:r>
          </a:p>
        </p:txBody>
      </p:sp>
      <p:sp>
        <p:nvSpPr>
          <p:cNvPr id="3" name="Content Placeholder 2"/>
          <p:cNvSpPr>
            <a:spLocks noGrp="1"/>
          </p:cNvSpPr>
          <p:nvPr>
            <p:ph idx="1"/>
          </p:nvPr>
        </p:nvSpPr>
        <p:spPr/>
        <p:txBody>
          <a:bodyPr/>
          <a:lstStyle/>
          <a:p>
            <a:r>
              <a:rPr lang="en-US" sz="2000" dirty="0"/>
              <a:t>Example, </a:t>
            </a:r>
            <a:r>
              <a:rPr lang="en-US" sz="2000" dirty="0">
                <a:solidFill>
                  <a:srgbClr val="0070C0"/>
                </a:solidFill>
              </a:rPr>
              <a:t>off-package</a:t>
            </a:r>
            <a:r>
              <a:rPr lang="en-US" sz="2000" dirty="0"/>
              <a:t> vs. </a:t>
            </a:r>
            <a:r>
              <a:rPr lang="en-US" sz="2000" dirty="0">
                <a:solidFill>
                  <a:srgbClr val="0070C0"/>
                </a:solidFill>
              </a:rPr>
              <a:t>on-package</a:t>
            </a:r>
            <a:r>
              <a:rPr lang="en-US" sz="2000" dirty="0"/>
              <a:t>: traditional memory vs. HBM</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49</a:t>
            </a:fld>
            <a:endParaRPr lang="en-US" altLang="en-US"/>
          </a:p>
        </p:txBody>
      </p:sp>
      <mc:AlternateContent xmlns:mc="http://schemas.openxmlformats.org/markup-compatibility/2006" xmlns:a14="http://schemas.microsoft.com/office/drawing/2010/main">
        <mc:Choice Requires="a14">
          <p:sp>
            <p:nvSpPr>
              <p:cNvPr id="6" name="Rectangle 5"/>
              <p:cNvSpPr/>
              <p:nvPr/>
            </p:nvSpPr>
            <p:spPr>
              <a:xfrm>
                <a:off x="3254920" y="5558136"/>
                <a:ext cx="1669817" cy="461665"/>
              </a:xfrm>
              <a:prstGeom prst="rect">
                <a:avLst/>
              </a:prstGeom>
            </p:spPr>
            <p:txBody>
              <a:bodyPr wrap="none">
                <a:spAutoFit/>
              </a:bodyPr>
              <a:lstStyle/>
              <a:p>
                <a:pPr algn="ctr"/>
                <a:r>
                  <a:rPr lang="en-US" sz="1200" dirty="0">
                    <a:latin typeface="+mj-lt"/>
                  </a:rPr>
                  <a:t>Off-package Example</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a:t>
                </a:r>
                <a:r>
                  <a:rPr lang="en-US" sz="1200" dirty="0" smtClean="0">
                    <a:solidFill>
                      <a:srgbClr val="0070C0"/>
                    </a:solidFill>
                    <a:latin typeface="+mj-lt"/>
                  </a:rPr>
                  <a:t>GDDR6 </a:t>
                </a:r>
                <a:r>
                  <a:rPr lang="en-US" sz="1200" dirty="0">
                    <a:solidFill>
                      <a:srgbClr val="0070C0"/>
                    </a:solidFill>
                    <a:latin typeface="+mj-lt"/>
                  </a:rPr>
                  <a:t>memory</a:t>
                </a:r>
                <a:endParaRPr lang="en-US" sz="1200" dirty="0">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3254920" y="5558136"/>
                <a:ext cx="1669817" cy="461665"/>
              </a:xfrm>
              <a:prstGeom prst="rect">
                <a:avLst/>
              </a:prstGeom>
              <a:blipFill>
                <a:blip r:embed="rId2"/>
                <a:stretch>
                  <a:fillRect t="-1316"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397987" y="5558136"/>
                <a:ext cx="1612108" cy="461665"/>
              </a:xfrm>
              <a:prstGeom prst="rect">
                <a:avLst/>
              </a:prstGeom>
              <a:solidFill>
                <a:schemeClr val="bg1"/>
              </a:solidFill>
            </p:spPr>
            <p:txBody>
              <a:bodyPr wrap="none">
                <a:spAutoFit/>
              </a:bodyPr>
              <a:lstStyle/>
              <a:p>
                <a:pPr algn="ctr"/>
                <a:r>
                  <a:rPr lang="en-US" sz="1200" dirty="0">
                    <a:latin typeface="+mj-lt"/>
                  </a:rPr>
                  <a:t>On-package Example</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HBM2 memory</a:t>
                </a:r>
                <a:endParaRPr lang="en-US" sz="12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7397987" y="5558136"/>
                <a:ext cx="1612108" cy="461665"/>
              </a:xfrm>
              <a:prstGeom prst="rect">
                <a:avLst/>
              </a:prstGeom>
              <a:blipFill>
                <a:blip r:embed="rId3"/>
                <a:stretch>
                  <a:fillRect t="-1316" b="-9211"/>
                </a:stretch>
              </a:blipFill>
            </p:spPr>
            <p:txBody>
              <a:bodyPr/>
              <a:lstStyle/>
              <a:p>
                <a:r>
                  <a:rPr lang="en-US">
                    <a:noFill/>
                  </a:rPr>
                  <a:t> </a:t>
                </a:r>
              </a:p>
            </p:txBody>
          </p:sp>
        </mc:Fallback>
      </mc:AlternateContent>
      <p:grpSp>
        <p:nvGrpSpPr>
          <p:cNvPr id="8" name="Group 7"/>
          <p:cNvGrpSpPr/>
          <p:nvPr/>
        </p:nvGrpSpPr>
        <p:grpSpPr>
          <a:xfrm>
            <a:off x="2209801" y="2652533"/>
            <a:ext cx="7720651" cy="2867941"/>
            <a:chOff x="711674" y="2057400"/>
            <a:chExt cx="7720651" cy="2867941"/>
          </a:xfrm>
        </p:grpSpPr>
        <p:pic>
          <p:nvPicPr>
            <p:cNvPr id="9" name="Picture 8"/>
            <p:cNvPicPr>
              <a:picLocks noChangeAspect="1"/>
            </p:cNvPicPr>
            <p:nvPr/>
          </p:nvPicPr>
          <p:blipFill>
            <a:blip r:embed="rId4"/>
            <a:stretch>
              <a:fillRect/>
            </a:stretch>
          </p:blipFill>
          <p:spPr>
            <a:xfrm>
              <a:off x="711674" y="2057400"/>
              <a:ext cx="7720651" cy="2867941"/>
            </a:xfrm>
            <a:prstGeom prst="rect">
              <a:avLst/>
            </a:prstGeom>
          </p:spPr>
        </p:pic>
        <p:sp>
          <p:nvSpPr>
            <p:cNvPr id="10" name="Rectangle 9"/>
            <p:cNvSpPr/>
            <p:nvPr/>
          </p:nvSpPr>
          <p:spPr>
            <a:xfrm>
              <a:off x="9906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530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9330268" y="3731684"/>
            <a:ext cx="448567" cy="19857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t>Memory Wall</a:t>
            </a:r>
          </a:p>
        </p:txBody>
      </p:sp>
      <p:sp>
        <p:nvSpPr>
          <p:cNvPr id="394243" name="Rectangle 3"/>
          <p:cNvSpPr>
            <a:spLocks noGrp="1" noChangeArrowheads="1"/>
          </p:cNvSpPr>
          <p:nvPr>
            <p:ph idx="1"/>
          </p:nvPr>
        </p:nvSpPr>
        <p:spPr/>
        <p:txBody>
          <a:bodyPr>
            <a:normAutofit/>
          </a:bodyPr>
          <a:lstStyle/>
          <a:p>
            <a:pPr>
              <a:lnSpc>
                <a:spcPct val="80000"/>
              </a:lnSpc>
            </a:pPr>
            <a:endParaRPr lang="en-US" sz="2100" dirty="0" smtClean="0"/>
          </a:p>
          <a:p>
            <a:pPr>
              <a:lnSpc>
                <a:spcPct val="80000"/>
              </a:lnSpc>
            </a:pPr>
            <a:r>
              <a:rPr lang="en-US" sz="2100" dirty="0" smtClean="0"/>
              <a:t>Memory </a:t>
            </a:r>
            <a:r>
              <a:rPr lang="en-US" sz="2100" dirty="0"/>
              <a:t>Wall: What is it?</a:t>
            </a:r>
          </a:p>
          <a:p>
            <a:pPr lvl="1">
              <a:lnSpc>
                <a:spcPct val="80000"/>
              </a:lnSpc>
            </a:pPr>
            <a:r>
              <a:rPr lang="en-US" dirty="0"/>
              <a:t>The growing disparity of speed between CPU and memory outside the chip</a:t>
            </a:r>
          </a:p>
          <a:p>
            <a:pPr lvl="2">
              <a:lnSpc>
                <a:spcPct val="80000"/>
              </a:lnSpc>
            </a:pPr>
            <a:endParaRPr lang="en-US" sz="1700" dirty="0"/>
          </a:p>
          <a:p>
            <a:pPr lvl="1">
              <a:lnSpc>
                <a:spcPct val="80000"/>
              </a:lnSpc>
            </a:pPr>
            <a:endParaRPr lang="en-US" sz="1700" dirty="0"/>
          </a:p>
          <a:p>
            <a:pPr>
              <a:lnSpc>
                <a:spcPct val="80000"/>
              </a:lnSpc>
            </a:pPr>
            <a:endParaRPr lang="en-US" sz="1200" dirty="0"/>
          </a:p>
          <a:p>
            <a:pPr>
              <a:lnSpc>
                <a:spcPct val="80000"/>
              </a:lnSpc>
            </a:pPr>
            <a:r>
              <a:rPr lang="en-US" sz="2100" dirty="0"/>
              <a:t>Memory </a:t>
            </a:r>
            <a:r>
              <a:rPr lang="en-US" sz="2100" dirty="0" smtClean="0"/>
              <a:t>accesses have gradually become </a:t>
            </a:r>
            <a:r>
              <a:rPr lang="en-US" sz="2100" dirty="0"/>
              <a:t>a </a:t>
            </a:r>
            <a:r>
              <a:rPr lang="en-US" sz="2100" dirty="0" smtClean="0"/>
              <a:t>mighty barrier </a:t>
            </a:r>
            <a:r>
              <a:rPr lang="en-US" sz="2100" dirty="0"/>
              <a:t>to computer performance improvements </a:t>
            </a:r>
          </a:p>
          <a:p>
            <a:pPr lvl="1">
              <a:lnSpc>
                <a:spcPct val="80000"/>
              </a:lnSpc>
            </a:pPr>
            <a:r>
              <a:rPr lang="en-US" sz="1900" dirty="0"/>
              <a:t>The trend: </a:t>
            </a:r>
            <a:r>
              <a:rPr lang="en-US" sz="1900" dirty="0">
                <a:solidFill>
                  <a:srgbClr val="0070C0"/>
                </a:solidFill>
              </a:rPr>
              <a:t>ever growing caches</a:t>
            </a:r>
            <a:r>
              <a:rPr lang="en-US" sz="1900" dirty="0"/>
              <a:t> to improve </a:t>
            </a:r>
            <a:r>
              <a:rPr lang="en-US" sz="1900" dirty="0">
                <a:solidFill>
                  <a:srgbClr val="0070C0"/>
                </a:solidFill>
              </a:rPr>
              <a:t>average memory reference time </a:t>
            </a:r>
            <a:r>
              <a:rPr lang="en-US" sz="1900" dirty="0"/>
              <a:t>to fetch or write instructions or data</a:t>
            </a:r>
          </a:p>
          <a:p>
            <a:pPr lvl="2">
              <a:lnSpc>
                <a:spcPct val="80000"/>
              </a:lnSpc>
            </a:pPr>
            <a:r>
              <a:rPr lang="en-US" sz="1600" dirty="0"/>
              <a:t>Caches are a transistor black hole</a:t>
            </a:r>
          </a:p>
          <a:p>
            <a:pPr lvl="2">
              <a:lnSpc>
                <a:spcPct val="80000"/>
              </a:lnSpc>
            </a:pPr>
            <a:r>
              <a:rPr lang="en-US" sz="1600" dirty="0"/>
              <a:t>Also, as cache gets gradually larger, it also gets gradually slower</a:t>
            </a:r>
          </a:p>
          <a:p>
            <a:pPr lvl="2">
              <a:lnSpc>
                <a:spcPct val="80000"/>
              </a:lnSpc>
            </a:pPr>
            <a:endParaRPr lang="en-US" sz="700" dirty="0"/>
          </a:p>
          <a:p>
            <a:pPr lvl="2">
              <a:lnSpc>
                <a:spcPct val="80000"/>
              </a:lnSpc>
            </a:pPr>
            <a:endParaRPr lang="en-US" sz="700" dirty="0"/>
          </a:p>
          <a:p>
            <a:pPr lvl="1">
              <a:lnSpc>
                <a:spcPct val="80000"/>
              </a:lnSpc>
            </a:pPr>
            <a:endParaRPr lang="en-US" sz="800" dirty="0"/>
          </a:p>
          <a:p>
            <a:pPr>
              <a:lnSpc>
                <a:spcPct val="80000"/>
              </a:lnSpc>
            </a:pPr>
            <a:endParaRPr lang="en-US" sz="1200" dirty="0"/>
          </a:p>
          <a:p>
            <a:pPr>
              <a:lnSpc>
                <a:spcPct val="80000"/>
              </a:lnSpc>
            </a:pPr>
            <a:r>
              <a:rPr lang="en-US" sz="2100" dirty="0"/>
              <a:t>Memory Wall: due to </a:t>
            </a:r>
            <a:r>
              <a:rPr lang="en-US" sz="2100" i="1" dirty="0"/>
              <a:t>latency</a:t>
            </a:r>
            <a:r>
              <a:rPr lang="en-US" sz="2100" dirty="0"/>
              <a:t> and limited communication </a:t>
            </a:r>
            <a:r>
              <a:rPr lang="en-US" sz="2100" i="1" dirty="0"/>
              <a:t>bandwidth</a:t>
            </a:r>
            <a:r>
              <a:rPr lang="en-US" sz="2100" dirty="0"/>
              <a:t> beyond chip boundaries. </a:t>
            </a:r>
          </a:p>
        </p:txBody>
      </p:sp>
      <p:sp>
        <p:nvSpPr>
          <p:cNvPr id="2" name="Slide Number Placeholder 1">
            <a:extLst>
              <a:ext uri="{FF2B5EF4-FFF2-40B4-BE49-F238E27FC236}">
                <a16:creationId xmlns:a16="http://schemas.microsoft.com/office/drawing/2014/main" id="{EFFB3AF4-15A5-4A7D-803E-D1E550B9A6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4112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sz="2000" dirty="0">
                <a:solidFill>
                  <a:prstClr val="white"/>
                </a:solidFill>
              </a:rPr>
              <a:t>[New Topic] </a:t>
            </a:r>
            <a:r>
              <a:rPr lang="en-GB" dirty="0"/>
              <a:t>Flynn’s Taxonomy of Architectures</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50</a:t>
            </a:fld>
            <a:endParaRPr lang="en-US" altLang="en-US"/>
          </a:p>
        </p:txBody>
      </p:sp>
      <p:sp>
        <p:nvSpPr>
          <p:cNvPr id="422915"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22916" name="Rectangle 4"/>
          <p:cNvSpPr>
            <a:spLocks noChangeArrowheads="1"/>
          </p:cNvSpPr>
          <p:nvPr/>
        </p:nvSpPr>
        <p:spPr bwMode="auto">
          <a:xfrm>
            <a:off x="2149476" y="1595438"/>
            <a:ext cx="7078663"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2291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sp>
        <p:nvSpPr>
          <p:cNvPr id="422918" name="Rectangle 6"/>
          <p:cNvSpPr>
            <a:spLocks noChangeArrowheads="1"/>
          </p:cNvSpPr>
          <p:nvPr/>
        </p:nvSpPr>
        <p:spPr bwMode="auto">
          <a:xfrm>
            <a:off x="2860677" y="3233738"/>
            <a:ext cx="6367462" cy="28892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cs typeface="Arial" panose="020B0604020202020204" pitchFamily="34" charset="0"/>
              </a:rPr>
              <a:t>SISD - Single Instruction/Single Data</a:t>
            </a: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cs typeface="Arial" panose="020B0604020202020204" pitchFamily="34" charset="0"/>
              </a:rPr>
              <a:t>SIMD - Single Instruction/Multiple Data</a:t>
            </a: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cs typeface="Arial" panose="020B0604020202020204" pitchFamily="34" charset="0"/>
              </a:rPr>
              <a:t>MISD - Multiple Instruction/Single Data</a:t>
            </a: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cs typeface="Arial" panose="020B0604020202020204" pitchFamily="34" charset="0"/>
              </a:rPr>
              <a:t>MIMD - Multiple Instruction/Multiple Data</a:t>
            </a: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p:txBody>
      </p:sp>
      <p:sp>
        <p:nvSpPr>
          <p:cNvPr id="8" name="Rectangle 6"/>
          <p:cNvSpPr>
            <a:spLocks noChangeArrowheads="1"/>
          </p:cNvSpPr>
          <p:nvPr/>
        </p:nvSpPr>
        <p:spPr bwMode="auto">
          <a:xfrm>
            <a:off x="621507" y="1749379"/>
            <a:ext cx="10134600" cy="1558925"/>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t>There are several ways to classify architectures</a:t>
            </a:r>
          </a:p>
          <a:p>
            <a:pPr marL="874713" lvl="1"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t>Below, classification based on how instructions are executed in relation to data</a:t>
            </a:r>
          </a:p>
        </p:txBody>
      </p:sp>
    </p:spTree>
    <p:extLst>
      <p:ext uri="{BB962C8B-B14F-4D97-AF65-F5344CB8AC3E}">
        <p14:creationId xmlns:p14="http://schemas.microsoft.com/office/powerpoint/2010/main" val="143167360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Single Instruction/Single Data (SISD) Architectures</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51</a:t>
            </a:fld>
            <a:endParaRPr lang="en-US" altLang="en-US"/>
          </a:p>
        </p:txBody>
      </p:sp>
      <p:sp>
        <p:nvSpPr>
          <p:cNvPr id="424963"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24964"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24965"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sp>
        <p:nvSpPr>
          <p:cNvPr id="424967" name="Rectangle 7"/>
          <p:cNvSpPr>
            <a:spLocks noChangeArrowheads="1"/>
          </p:cNvSpPr>
          <p:nvPr/>
        </p:nvSpPr>
        <p:spPr bwMode="auto">
          <a:xfrm>
            <a:off x="3114547" y="5656264"/>
            <a:ext cx="5910520" cy="408761"/>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2000">
                <a:latin typeface="Tahoma" pitchFamily="34" charset="0"/>
                <a:cs typeface="Lucida Sans Unicode" pitchFamily="34" charset="0"/>
              </a:rPr>
              <a:t>Your desktop, before the spread of dual core CPUs</a:t>
            </a:r>
          </a:p>
        </p:txBody>
      </p:sp>
      <mc:AlternateContent xmlns:mc="http://schemas.openxmlformats.org/markup-compatibility/2006" xmlns:a14="http://schemas.microsoft.com/office/drawing/2010/main">
        <mc:Choice Requires="a14">
          <p:sp>
            <p:nvSpPr>
              <p:cNvPr id="424968" name="Rectangle 8"/>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424968" name="Rectangle 8"/>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3"/>
                <a:stretch>
                  <a:fillRect b="-7500"/>
                </a:stretch>
              </a:blipFill>
              <a:ln w="9525">
                <a:noFill/>
                <a:miter lim="800000"/>
                <a:headEnd/>
                <a:tailEnd/>
              </a:ln>
              <a:effectLst/>
            </p:spPr>
            <p:txBody>
              <a:bodyPr/>
              <a:lstStyle/>
              <a:p>
                <a:r>
                  <a:rPr lang="en-US">
                    <a:noFill/>
                  </a:rPr>
                  <a:t> </a:t>
                </a:r>
              </a:p>
            </p:txBody>
          </p:sp>
        </mc:Fallback>
      </mc:AlternateContent>
      <p:sp>
        <p:nvSpPr>
          <p:cNvPr id="424969" name="Rectangle 9"/>
          <p:cNvSpPr>
            <a:spLocks noChangeArrowheads="1"/>
          </p:cNvSpPr>
          <p:nvPr/>
        </p:nvSpPr>
        <p:spPr bwMode="auto">
          <a:xfrm>
            <a:off x="7162800" y="4114801"/>
            <a:ext cx="2355850" cy="366713"/>
          </a:xfrm>
          <a:prstGeom prst="rect">
            <a:avLst/>
          </a:prstGeom>
          <a:noFill/>
          <a:ln w="9525">
            <a:noFill/>
            <a:miter lim="800000"/>
            <a:headEnd/>
            <a:tailEnd/>
          </a:ln>
          <a:effectLst/>
        </p:spPr>
        <p:txBody>
          <a:bodyPr wrap="none">
            <a:spAutoFit/>
          </a:bodyPr>
          <a:lstStyle/>
          <a:p>
            <a:pPr>
              <a:spcBef>
                <a:spcPct val="30000"/>
              </a:spcBef>
            </a:pPr>
            <a:r>
              <a:rPr lang="en-US" dirty="0">
                <a:latin typeface="Arial" pitchFamily="34" charset="0"/>
              </a:rPr>
              <a:t>PU – Processing Unit</a:t>
            </a:r>
          </a:p>
        </p:txBody>
      </p:sp>
      <p:pic>
        <p:nvPicPr>
          <p:cNvPr id="1026" name="Picture 2" descr="SISD.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806" y="150018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6172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Increasing Throughput of SISD</a:t>
            </a:r>
          </a:p>
        </p:txBody>
      </p:sp>
      <p:pic>
        <p:nvPicPr>
          <p:cNvPr id="427011" name="Picture 3" descr="parallelism"/>
          <p:cNvPicPr>
            <a:picLocks noChangeAspect="1" noChangeArrowheads="1"/>
          </p:cNvPicPr>
          <p:nvPr/>
        </p:nvPicPr>
        <p:blipFill rotWithShape="1">
          <a:blip r:embed="rId3" cstate="print"/>
          <a:srcRect l="6250" r="61250" b="61207"/>
          <a:stretch/>
        </p:blipFill>
        <p:spPr bwMode="auto">
          <a:xfrm rot="10800000">
            <a:off x="2895600" y="4114800"/>
            <a:ext cx="1981200" cy="1447800"/>
          </a:xfrm>
          <a:prstGeom prst="rect">
            <a:avLst/>
          </a:prstGeom>
          <a:noFill/>
        </p:spPr>
      </p:pic>
      <p:pic>
        <p:nvPicPr>
          <p:cNvPr id="427012" name="Picture 4" descr="parallelism"/>
          <p:cNvPicPr>
            <a:picLocks noGrp="1" noChangeAspect="1" noChangeArrowheads="1"/>
          </p:cNvPicPr>
          <p:nvPr>
            <p:ph type="body" idx="1"/>
          </p:nvPr>
        </p:nvPicPr>
        <p:blipFill rotWithShape="1">
          <a:blip r:embed="rId3" cstate="print"/>
          <a:srcRect l="60511" t="52573" r="14053" b="9428"/>
          <a:stretch/>
        </p:blipFill>
        <p:spPr>
          <a:xfrm>
            <a:off x="7239000" y="4083424"/>
            <a:ext cx="1833282" cy="1676400"/>
          </a:xfrm>
          <a:noFill/>
          <a:ln/>
        </p:spPr>
      </p:pic>
      <p:pic>
        <p:nvPicPr>
          <p:cNvPr id="427013" name="Picture 5" descr="instructions"/>
          <p:cNvPicPr>
            <a:picLocks noChangeAspect="1" noChangeArrowheads="1"/>
          </p:cNvPicPr>
          <p:nvPr/>
        </p:nvPicPr>
        <p:blipFill>
          <a:blip r:embed="rId4" cstate="print"/>
          <a:srcRect/>
          <a:stretch>
            <a:fillRect/>
          </a:stretch>
        </p:blipFill>
        <p:spPr bwMode="auto">
          <a:xfrm>
            <a:off x="7772400" y="2143126"/>
            <a:ext cx="1524000" cy="600075"/>
          </a:xfrm>
          <a:prstGeom prst="rect">
            <a:avLst/>
          </a:prstGeom>
          <a:noFill/>
        </p:spPr>
      </p:pic>
      <p:sp>
        <p:nvSpPr>
          <p:cNvPr id="427014" name="Rectangle 6"/>
          <p:cNvSpPr>
            <a:spLocks noChangeArrowheads="1"/>
          </p:cNvSpPr>
          <p:nvPr/>
        </p:nvSpPr>
        <p:spPr bwMode="auto">
          <a:xfrm>
            <a:off x="6100764" y="2316163"/>
            <a:ext cx="1671637" cy="284162"/>
          </a:xfrm>
          <a:prstGeom prst="rect">
            <a:avLst/>
          </a:prstGeom>
          <a:noFill/>
          <a:ln w="9525">
            <a:noFill/>
            <a:miter lim="800000"/>
            <a:headEnd/>
            <a:tailEnd/>
          </a:ln>
          <a:effectLst/>
        </p:spPr>
        <p:txBody>
          <a:bodyPr wrap="none">
            <a:spAutoFit/>
          </a:bodyPr>
          <a:lstStyle/>
          <a:p>
            <a:pPr algn="ctr" eaLnBrk="0" hangingPunct="0">
              <a:lnSpc>
                <a:spcPct val="70000"/>
              </a:lnSpc>
              <a:buClr>
                <a:srgbClr val="000000"/>
              </a:buClr>
              <a:buSzPct val="100000"/>
              <a:buFont typeface="Times New Roman" pitchFamily="18" charset="0"/>
              <a:buNone/>
            </a:pPr>
            <a:r>
              <a:rPr lang="en-US" b="1">
                <a:latin typeface="Tahoma" pitchFamily="34" charset="0"/>
                <a:cs typeface="Lucida Sans Unicode" pitchFamily="34" charset="0"/>
              </a:rPr>
              <a:t>Instructions:</a:t>
            </a:r>
          </a:p>
        </p:txBody>
      </p:sp>
      <p:sp>
        <p:nvSpPr>
          <p:cNvPr id="2" name="Rectangle 1"/>
          <p:cNvSpPr/>
          <p:nvPr/>
        </p:nvSpPr>
        <p:spPr>
          <a:xfrm>
            <a:off x="7321224" y="5736193"/>
            <a:ext cx="1511952" cy="369332"/>
          </a:xfrm>
          <a:prstGeom prst="rect">
            <a:avLst/>
          </a:prstGeom>
        </p:spPr>
        <p:txBody>
          <a:bodyPr wrap="none">
            <a:spAutoFit/>
          </a:bodyPr>
          <a:lstStyle/>
          <a:p>
            <a:r>
              <a:rPr lang="en-US"/>
              <a:t>Multiple Issue</a:t>
            </a:r>
            <a:endParaRPr lang="en-US" dirty="0"/>
          </a:p>
        </p:txBody>
      </p:sp>
      <p:sp>
        <p:nvSpPr>
          <p:cNvPr id="9" name="Rectangle 8"/>
          <p:cNvSpPr/>
          <p:nvPr/>
        </p:nvSpPr>
        <p:spPr>
          <a:xfrm>
            <a:off x="3206424" y="5551527"/>
            <a:ext cx="1133644" cy="369332"/>
          </a:xfrm>
          <a:prstGeom prst="rect">
            <a:avLst/>
          </a:prstGeom>
        </p:spPr>
        <p:txBody>
          <a:bodyPr wrap="none">
            <a:spAutoFit/>
          </a:bodyPr>
          <a:lstStyle/>
          <a:p>
            <a:r>
              <a:rPr lang="en-US"/>
              <a:t>Pipelining</a:t>
            </a:r>
            <a:endParaRPr lang="en-US" dirty="0"/>
          </a:p>
        </p:txBody>
      </p:sp>
      <p:grpSp>
        <p:nvGrpSpPr>
          <p:cNvPr id="6" name="Group 5"/>
          <p:cNvGrpSpPr/>
          <p:nvPr/>
        </p:nvGrpSpPr>
        <p:grpSpPr>
          <a:xfrm>
            <a:off x="2525982" y="4393759"/>
            <a:ext cx="369332" cy="1055727"/>
            <a:chOff x="3364468" y="4495800"/>
            <a:chExt cx="369332" cy="1055727"/>
          </a:xfrm>
        </p:grpSpPr>
        <p:cxnSp>
          <p:nvCxnSpPr>
            <p:cNvPr id="5" name="Straight Arrow Connector 4"/>
            <p:cNvCxnSpPr/>
            <p:nvPr/>
          </p:nvCxnSpPr>
          <p:spPr>
            <a:xfrm>
              <a:off x="3733800" y="4495800"/>
              <a:ext cx="0" cy="1055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Rectangle 11"/>
            <p:cNvSpPr/>
            <p:nvPr/>
          </p:nvSpPr>
          <p:spPr>
            <a:xfrm rot="16200000">
              <a:off x="3217216" y="4838997"/>
              <a:ext cx="663836" cy="369332"/>
            </a:xfrm>
            <a:prstGeom prst="rect">
              <a:avLst/>
            </a:prstGeom>
          </p:spPr>
          <p:txBody>
            <a:bodyPr wrap="none">
              <a:spAutoFit/>
            </a:bodyPr>
            <a:lstStyle/>
            <a:p>
              <a:r>
                <a:rPr lang="en-US" dirty="0"/>
                <a:t>Time</a:t>
              </a:r>
            </a:p>
          </p:txBody>
        </p:sp>
      </p:grpSp>
      <p:grpSp>
        <p:nvGrpSpPr>
          <p:cNvPr id="14" name="Group 13"/>
          <p:cNvGrpSpPr/>
          <p:nvPr/>
        </p:nvGrpSpPr>
        <p:grpSpPr>
          <a:xfrm>
            <a:off x="6751915" y="4393761"/>
            <a:ext cx="369332" cy="1055727"/>
            <a:chOff x="3364468" y="4495800"/>
            <a:chExt cx="369332" cy="1055727"/>
          </a:xfrm>
        </p:grpSpPr>
        <p:cxnSp>
          <p:nvCxnSpPr>
            <p:cNvPr id="15" name="Straight Arrow Connector 14"/>
            <p:cNvCxnSpPr/>
            <p:nvPr/>
          </p:nvCxnSpPr>
          <p:spPr>
            <a:xfrm>
              <a:off x="3733800" y="4495800"/>
              <a:ext cx="0" cy="1055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rot="16200000">
              <a:off x="3217216" y="4838997"/>
              <a:ext cx="663836" cy="369332"/>
            </a:xfrm>
            <a:prstGeom prst="rect">
              <a:avLst/>
            </a:prstGeom>
          </p:spPr>
          <p:txBody>
            <a:bodyPr wrap="none">
              <a:spAutoFit/>
            </a:bodyPr>
            <a:lstStyle/>
            <a:p>
              <a:r>
                <a:rPr lang="en-US" dirty="0"/>
                <a:t>Time</a:t>
              </a:r>
            </a:p>
          </p:txBody>
        </p:sp>
      </p:grpSp>
      <p:sp>
        <p:nvSpPr>
          <p:cNvPr id="3" name="Slide Number Placeholder 2"/>
          <p:cNvSpPr>
            <a:spLocks noGrp="1"/>
          </p:cNvSpPr>
          <p:nvPr>
            <p:ph type="sldNum" sz="quarter" idx="12"/>
          </p:nvPr>
        </p:nvSpPr>
        <p:spPr/>
        <p:txBody>
          <a:bodyPr/>
          <a:lstStyle/>
          <a:p>
            <a:fld id="{04A7C484-7E24-447E-8CB0-5149A4D34DEF}" type="slidenum">
              <a:rPr lang="en-US" altLang="en-US" smtClean="0"/>
              <a:pPr/>
              <a:t>52</a:t>
            </a:fld>
            <a:endParaRPr lang="en-US" altLang="en-US"/>
          </a:p>
        </p:txBody>
      </p:sp>
      <mc:AlternateContent xmlns:mc="http://schemas.openxmlformats.org/markup-compatibility/2006" xmlns:a14="http://schemas.microsoft.com/office/drawing/2010/main">
        <mc:Choice Requires="a14">
          <p:sp>
            <p:nvSpPr>
              <p:cNvPr id="17" name="Rectangle 8">
                <a:extLst>
                  <a:ext uri="{FF2B5EF4-FFF2-40B4-BE49-F238E27FC236}">
                    <a16:creationId xmlns:a16="http://schemas.microsoft.com/office/drawing/2014/main" id="{6BE2F26B-BED1-455D-83CC-306606F298F2}"/>
                  </a:ext>
                </a:extLst>
              </p:cNvPr>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17" name="Rectangle 8">
                <a:extLst>
                  <a:ext uri="{FF2B5EF4-FFF2-40B4-BE49-F238E27FC236}">
                    <a16:creationId xmlns:a16="http://schemas.microsoft.com/office/drawing/2014/main" id="{6BE2F26B-BED1-455D-83CC-306606F298F2}"/>
                  </a:ext>
                </a:extLst>
              </p:cNvPr>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5"/>
                <a:stretch>
                  <a:fillRect b="-75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552832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Single Instruction/Multiple Data (SIMD) Architectures</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53</a:t>
            </a:fld>
            <a:endParaRPr lang="en-US" altLang="en-US"/>
          </a:p>
        </p:txBody>
      </p:sp>
      <p:sp>
        <p:nvSpPr>
          <p:cNvPr id="431107"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1108"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31109"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pic>
        <p:nvPicPr>
          <p:cNvPr id="431110" name="Picture 6"/>
          <p:cNvPicPr>
            <a:picLocks noChangeAspect="1" noChangeArrowheads="1"/>
          </p:cNvPicPr>
          <p:nvPr/>
        </p:nvPicPr>
        <p:blipFill>
          <a:blip r:embed="rId3" cstate="print"/>
          <a:srcRect/>
          <a:stretch>
            <a:fillRect/>
          </a:stretch>
        </p:blipFill>
        <p:spPr bwMode="auto">
          <a:xfrm>
            <a:off x="4148138" y="1550989"/>
            <a:ext cx="4064000" cy="3919537"/>
          </a:xfrm>
          <a:prstGeom prst="rect">
            <a:avLst/>
          </a:prstGeom>
          <a:noFill/>
          <a:ln w="9525">
            <a:noFill/>
            <a:miter lim="800000"/>
            <a:headEnd/>
            <a:tailEnd/>
          </a:ln>
          <a:effectLst/>
        </p:spPr>
      </p:pic>
      <p:sp>
        <p:nvSpPr>
          <p:cNvPr id="431111" name="Rectangle 7"/>
          <p:cNvSpPr>
            <a:spLocks noChangeArrowheads="1"/>
          </p:cNvSpPr>
          <p:nvPr/>
        </p:nvSpPr>
        <p:spPr bwMode="auto">
          <a:xfrm>
            <a:off x="1752600" y="5651278"/>
            <a:ext cx="8610600" cy="408761"/>
          </a:xfrm>
          <a:prstGeom prst="rect">
            <a:avLst/>
          </a:prstGeom>
          <a:noFill/>
          <a:ln w="9525">
            <a:noFill/>
            <a:miter lim="800000"/>
            <a:headEnd/>
            <a:tailEnd/>
          </a:ln>
          <a:effectLst/>
        </p:spPr>
        <p:txBody>
          <a:bodyPr wrap="square" lIns="100008" tIns="50004" rIns="100008" bIns="50004">
            <a:spAutoFit/>
          </a:bodyPr>
          <a:lstStyle/>
          <a:p>
            <a:pPr defTabSz="1000125" eaLnBrk="0" hangingPunct="0"/>
            <a:r>
              <a:rPr lang="en-US" sz="2000" dirty="0">
                <a:latin typeface="Tahoma" pitchFamily="34" charset="0"/>
                <a:cs typeface="Lucida Sans Unicode" pitchFamily="34" charset="0"/>
              </a:rPr>
              <a:t>Processors that execute same instruction on multiple pieces of data: GPUs</a:t>
            </a:r>
          </a:p>
        </p:txBody>
      </p:sp>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F6595268-10FE-44AA-92A3-38F0F7C8B7F7}"/>
                  </a:ext>
                </a:extLst>
              </p:cNvPr>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10" name="Rectangle 8">
                <a:extLst>
                  <a:ext uri="{FF2B5EF4-FFF2-40B4-BE49-F238E27FC236}">
                    <a16:creationId xmlns:a16="http://schemas.microsoft.com/office/drawing/2014/main" id="{F6595268-10FE-44AA-92A3-38F0F7C8B7F7}"/>
                  </a:ext>
                </a:extLst>
              </p:cNvPr>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4"/>
                <a:stretch>
                  <a:fillRect b="-75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80346366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Single Instruction/Multiple Data (SIMD)</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54</a:t>
            </a:fld>
            <a:endParaRPr lang="en-US" altLang="en-US"/>
          </a:p>
        </p:txBody>
      </p:sp>
      <p:sp>
        <p:nvSpPr>
          <p:cNvPr id="433155"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3156"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3315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sp>
        <p:nvSpPr>
          <p:cNvPr id="433158" name="Rectangle 6"/>
          <p:cNvSpPr>
            <a:spLocks noChangeArrowheads="1"/>
          </p:cNvSpPr>
          <p:nvPr/>
        </p:nvSpPr>
        <p:spPr bwMode="auto">
          <a:xfrm>
            <a:off x="-776498" y="1735138"/>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b="1">
              <a:solidFill>
                <a:schemeClr val="bg1"/>
              </a:solidFill>
              <a:latin typeface="Tahoma" pitchFamily="34" charset="0"/>
              <a:cs typeface="Lucida Sans Unicode" pitchFamily="34" charset="0"/>
            </a:endParaRPr>
          </a:p>
        </p:txBody>
      </p:sp>
      <p:sp>
        <p:nvSpPr>
          <p:cNvPr id="433159" name="Rectangle 7"/>
          <p:cNvSpPr>
            <a:spLocks noChangeArrowheads="1"/>
          </p:cNvSpPr>
          <p:nvPr/>
        </p:nvSpPr>
        <p:spPr bwMode="auto">
          <a:xfrm>
            <a:off x="855722" y="1257816"/>
            <a:ext cx="9382560" cy="1587500"/>
          </a:xfrm>
          <a:prstGeom prst="rect">
            <a:avLst/>
          </a:prstGeom>
          <a:noFill/>
          <a:ln w="9525">
            <a:noFill/>
            <a:round/>
            <a:headEnd/>
            <a:tailEnd/>
          </a:ln>
          <a:effectLst/>
        </p:spPr>
        <p:txBody>
          <a:bodyPr lIns="0" tIns="0" rIns="0" bIns="0"/>
          <a:lstStyle/>
          <a:p>
            <a:pPr marL="417513" indent="-312738" defTabSz="457200">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latin typeface="Arial" pitchFamily="34" charset="0"/>
              </a:rPr>
              <a:t>Each core runs the same set of instructions on different data</a:t>
            </a:r>
          </a:p>
          <a:p>
            <a:pPr marL="417513" indent="-312738" defTabSz="457200">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latin typeface="Arial" pitchFamily="34" charset="0"/>
              </a:rPr>
              <a:t>Examples:</a:t>
            </a:r>
          </a:p>
          <a:p>
            <a:pPr marL="849313" lvl="1" indent="-282575" defTabSz="457200">
              <a:spcBef>
                <a:spcPct val="20000"/>
              </a:spcBef>
              <a:buClr>
                <a:schemeClr val="accent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900" dirty="0">
                <a:latin typeface="Arial" pitchFamily="34" charset="0"/>
              </a:rPr>
              <a:t>Graphics Processing Unit (GPU): processes pixels of an image in parallel</a:t>
            </a:r>
          </a:p>
          <a:p>
            <a:pPr marL="849313" lvl="1" indent="-282575" defTabSz="457200">
              <a:spcBef>
                <a:spcPct val="20000"/>
              </a:spcBef>
              <a:buClr>
                <a:schemeClr val="accent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900" dirty="0">
                <a:latin typeface="Arial" pitchFamily="34" charset="0"/>
              </a:rPr>
              <a:t>CRAY’s vector processor</a:t>
            </a:r>
          </a:p>
        </p:txBody>
      </p:sp>
      <p:pic>
        <p:nvPicPr>
          <p:cNvPr id="433160" name="Picture 8" descr="dlp"/>
          <p:cNvPicPr>
            <a:picLocks noChangeAspect="1" noChangeArrowheads="1"/>
          </p:cNvPicPr>
          <p:nvPr/>
        </p:nvPicPr>
        <p:blipFill>
          <a:blip r:embed="rId3" cstate="print"/>
          <a:srcRect/>
          <a:stretch>
            <a:fillRect/>
          </a:stretch>
        </p:blipFill>
        <p:spPr bwMode="auto">
          <a:xfrm>
            <a:off x="2304426" y="3335338"/>
            <a:ext cx="5505450" cy="3054350"/>
          </a:xfrm>
          <a:prstGeom prst="rect">
            <a:avLst/>
          </a:prstGeom>
          <a:noFill/>
        </p:spPr>
      </p:pic>
      <mc:AlternateContent xmlns:mc="http://schemas.openxmlformats.org/markup-compatibility/2006" xmlns:a14="http://schemas.microsoft.com/office/drawing/2010/main">
        <mc:Choice Requires="a14">
          <p:sp>
            <p:nvSpPr>
              <p:cNvPr id="433161" name="Rectangle 9"/>
              <p:cNvSpPr>
                <a:spLocks noChangeArrowheads="1"/>
              </p:cNvSpPr>
              <p:nvPr/>
            </p:nvSpPr>
            <p:spPr bwMode="auto">
              <a:xfrm>
                <a:off x="104932" y="6607731"/>
                <a:ext cx="1479892" cy="215444"/>
              </a:xfrm>
              <a:prstGeom prst="rect">
                <a:avLst/>
              </a:prstGeom>
              <a:noFill/>
              <a:ln w="9525">
                <a:noFill/>
                <a:miter lim="800000"/>
                <a:headEnd/>
                <a:tailEnd/>
              </a:ln>
              <a:effectLst/>
            </p:spPr>
            <p:txBody>
              <a:bodyPr wrap="none">
                <a:spAutoFit/>
              </a:bodyPr>
              <a:lstStyle/>
              <a:p>
                <a:pPr eaLnBrk="0" hangingPunct="0"/>
                <a:r>
                  <a:rPr lang="en-US" sz="800" dirty="0">
                    <a:latin typeface="Tahoma" pitchFamily="34" charset="0"/>
                    <a:cs typeface="Lucida Sans Unicode" pitchFamily="34" charset="0"/>
                  </a:rPr>
                  <a:t>[</a:t>
                </a:r>
                <a:r>
                  <a:rPr lang="en-US" sz="800" dirty="0" err="1">
                    <a:latin typeface="Tahoma" pitchFamily="34" charset="0"/>
                    <a:cs typeface="Lucida Sans Unicode" pitchFamily="34" charset="0"/>
                  </a:rPr>
                  <a:t>Klimovitski</a:t>
                </a:r>
                <a:r>
                  <a:rPr lang="en-US" sz="800" dirty="0">
                    <a:latin typeface="Tahoma" pitchFamily="34" charset="0"/>
                    <a:cs typeface="Lucida Sans Unicode" pitchFamily="34" charset="0"/>
                  </a:rPr>
                  <a:t> &amp; </a:t>
                </a:r>
                <a:r>
                  <a:rPr lang="en-US" sz="800" dirty="0" err="1">
                    <a:latin typeface="Tahoma" pitchFamily="34" charset="0"/>
                    <a:cs typeface="Lucida Sans Unicode" pitchFamily="34" charset="0"/>
                  </a:rPr>
                  <a:t>Macri</a:t>
                </a:r>
                <a:r>
                  <a:rPr lang="en-US" sz="800" dirty="0">
                    <a:latin typeface="Tahoma" pitchFamily="34" charset="0"/>
                    <a:cs typeface="Lucida Sans Unicode" pitchFamily="34" charset="0"/>
                  </a:rPr>
                  <a:t>, Intel]</a:t>
                </a:r>
                <a14:m>
                  <m:oMath xmlns:m="http://schemas.openxmlformats.org/officeDocument/2006/math">
                    <m:r>
                      <a:rPr lang="en-US" sz="800" b="0" i="1" smtClean="0">
                        <a:latin typeface="Cambria Math" panose="02040503050406030204" pitchFamily="18" charset="0"/>
                        <a:cs typeface="Lucida Sans Unicode" pitchFamily="34" charset="0"/>
                      </a:rPr>
                      <m:t>→</m:t>
                    </m:r>
                  </m:oMath>
                </a14:m>
                <a:endParaRPr lang="en-US" sz="800" dirty="0">
                  <a:latin typeface="Tahoma" pitchFamily="34" charset="0"/>
                  <a:cs typeface="Lucida Sans Unicode" pitchFamily="34" charset="0"/>
                </a:endParaRPr>
              </a:p>
            </p:txBody>
          </p:sp>
        </mc:Choice>
        <mc:Fallback xmlns="">
          <p:sp>
            <p:nvSpPr>
              <p:cNvPr id="433161" name="Rectangle 9"/>
              <p:cNvSpPr>
                <a:spLocks noRot="1" noChangeAspect="1" noMove="1" noResize="1" noEditPoints="1" noAdjustHandles="1" noChangeArrowheads="1" noChangeShapeType="1" noTextEdit="1"/>
              </p:cNvSpPr>
              <p:nvPr/>
            </p:nvSpPr>
            <p:spPr bwMode="auto">
              <a:xfrm>
                <a:off x="104932" y="6607731"/>
                <a:ext cx="1479892" cy="215444"/>
              </a:xfrm>
              <a:prstGeom prst="rect">
                <a:avLst/>
              </a:prstGeom>
              <a:blipFill>
                <a:blip r:embed="rId4"/>
                <a:stretch>
                  <a:fillRect b="-8571"/>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51175471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a:t>SISD versus SIMD</a:t>
            </a:r>
          </a:p>
        </p:txBody>
      </p:sp>
      <p:sp>
        <p:nvSpPr>
          <p:cNvPr id="435203" name="Rectangle 3"/>
          <p:cNvSpPr>
            <a:spLocks noGrp="1" noChangeArrowheads="1"/>
          </p:cNvSpPr>
          <p:nvPr>
            <p:ph type="body" idx="4294967295"/>
          </p:nvPr>
        </p:nvSpPr>
        <p:spPr>
          <a:xfrm>
            <a:off x="0" y="138747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5204"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35205"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sp>
        <p:nvSpPr>
          <p:cNvPr id="435206" name="Rectangle 6"/>
          <p:cNvSpPr>
            <a:spLocks noChangeArrowheads="1"/>
          </p:cNvSpPr>
          <p:nvPr/>
        </p:nvSpPr>
        <p:spPr bwMode="auto">
          <a:xfrm>
            <a:off x="2901301" y="5334000"/>
            <a:ext cx="6438613" cy="716538"/>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2000" dirty="0">
                <a:latin typeface="Tahoma" pitchFamily="34" charset="0"/>
                <a:cs typeface="Lucida Sans Unicode" pitchFamily="34" charset="0"/>
              </a:rPr>
              <a:t>Writing a compiler for SIMD architectures is difficult </a:t>
            </a:r>
          </a:p>
          <a:p>
            <a:pPr algn="ctr" defTabSz="1000125" eaLnBrk="0" hangingPunct="0"/>
            <a:r>
              <a:rPr lang="en-US" sz="2000" dirty="0">
                <a:latin typeface="Tahoma" pitchFamily="34" charset="0"/>
                <a:cs typeface="Lucida Sans Unicode" pitchFamily="34" charset="0"/>
              </a:rPr>
              <a:t>(inter-thread communication complicates the picture…)</a:t>
            </a:r>
          </a:p>
        </p:txBody>
      </p:sp>
      <p:pic>
        <p:nvPicPr>
          <p:cNvPr id="435207" name="Picture 7"/>
          <p:cNvPicPr>
            <a:picLocks noChangeAspect="1" noChangeArrowheads="1"/>
          </p:cNvPicPr>
          <p:nvPr/>
        </p:nvPicPr>
        <p:blipFill>
          <a:blip r:embed="rId3" cstate="print"/>
          <a:srcRect/>
          <a:stretch>
            <a:fillRect/>
          </a:stretch>
        </p:blipFill>
        <p:spPr bwMode="auto">
          <a:xfrm>
            <a:off x="3810001" y="1795464"/>
            <a:ext cx="4741863" cy="3328987"/>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435208" name="Rectangle 8"/>
              <p:cNvSpPr>
                <a:spLocks noChangeArrowheads="1"/>
              </p:cNvSpPr>
              <p:nvPr/>
            </p:nvSpPr>
            <p:spPr bwMode="auto">
              <a:xfrm>
                <a:off x="46361" y="6618516"/>
                <a:ext cx="934542" cy="239484"/>
              </a:xfrm>
              <a:prstGeom prst="rect">
                <a:avLst/>
              </a:prstGeom>
              <a:noFill/>
              <a:ln w="9525">
                <a:noFill/>
                <a:miter lim="800000"/>
                <a:headEnd/>
                <a:tailEnd/>
              </a:ln>
              <a:effectLst/>
            </p:spPr>
            <p:txBody>
              <a:bodyPr wrap="none" lIns="100008" tIns="50004" rIns="100008" bIns="50004">
                <a:spAutoFit/>
              </a:bodyPr>
              <a:lstStyle/>
              <a:p>
                <a:pPr defTabSz="1000125" eaLnBrk="0" hangingPunct="0"/>
                <a:r>
                  <a:rPr lang="en-US" sz="900" dirty="0">
                    <a:latin typeface="Tahoma" pitchFamily="34" charset="0"/>
                    <a:cs typeface="Lucida Sans Unicode" pitchFamily="34" charset="0"/>
                  </a:rPr>
                  <a:t>[Jon Stokes]</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900" dirty="0">
                  <a:latin typeface="Tahoma" pitchFamily="34" charset="0"/>
                  <a:cs typeface="Lucida Sans Unicode" pitchFamily="34" charset="0"/>
                </a:endParaRPr>
              </a:p>
            </p:txBody>
          </p:sp>
        </mc:Choice>
        <mc:Fallback xmlns="">
          <p:sp>
            <p:nvSpPr>
              <p:cNvPr id="435208" name="Rectangle 8"/>
              <p:cNvSpPr>
                <a:spLocks noRot="1" noChangeAspect="1" noMove="1" noResize="1" noEditPoints="1" noAdjustHandles="1" noChangeArrowheads="1" noChangeShapeType="1" noTextEdit="1"/>
              </p:cNvSpPr>
              <p:nvPr/>
            </p:nvSpPr>
            <p:spPr bwMode="auto">
              <a:xfrm>
                <a:off x="46361" y="6618516"/>
                <a:ext cx="934542" cy="239484"/>
              </a:xfrm>
              <a:prstGeom prst="rect">
                <a:avLst/>
              </a:prstGeom>
              <a:blipFill>
                <a:blip r:embed="rId4"/>
                <a:stretch>
                  <a:fillRect b="-7692"/>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9F3FEAB-F0BB-4C2E-90FC-5A28521A4F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56476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SISD, SIMD, and Vector Length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82346" y="5039920"/>
                <a:ext cx="5386254" cy="1482725"/>
              </a:xfrm>
            </p:spPr>
            <p:txBody>
              <a:bodyPr/>
              <a:lstStyle/>
              <a:p>
                <a:r>
                  <a:rPr lang="en-US" sz="2000" dirty="0"/>
                  <a:t>SIMD: the concept of </a:t>
                </a:r>
                <a:r>
                  <a:rPr lang="en-US" sz="2000" dirty="0">
                    <a:solidFill>
                      <a:srgbClr val="0070C0"/>
                    </a:solidFill>
                  </a:rPr>
                  <a:t>vector length</a:t>
                </a:r>
              </a:p>
              <a:p>
                <a:pPr lvl="1"/>
                <a:r>
                  <a:rPr lang="en-US" sz="1600" dirty="0"/>
                  <a:t>Assume numbers shown above are integers</a:t>
                </a:r>
              </a:p>
              <a:p>
                <a:pPr lvl="1"/>
                <a:r>
                  <a:rPr lang="en-US" sz="1600" dirty="0"/>
                  <a:t>8 </a:t>
                </a:r>
                <a:r>
                  <a:rPr lang="en-US" sz="1600" dirty="0" err="1"/>
                  <a:t>ints</a:t>
                </a:r>
                <a:r>
                  <a:rPr lang="en-US" sz="1600" dirty="0"/>
                  <a:t> </a:t>
                </a:r>
                <a14:m>
                  <m:oMath xmlns:m="http://schemas.openxmlformats.org/officeDocument/2006/math">
                    <m:r>
                      <a:rPr lang="en-US" sz="1600" i="1">
                        <a:latin typeface="Cambria Math" panose="02040503050406030204" pitchFamily="18" charset="0"/>
                      </a:rPr>
                      <m:t>×</m:t>
                    </m:r>
                  </m:oMath>
                </a14:m>
                <a:r>
                  <a:rPr lang="en-US" sz="1600" dirty="0"/>
                  <a:t> 4 Bytes each </a:t>
                </a:r>
                <a14:m>
                  <m:oMath xmlns:m="http://schemas.openxmlformats.org/officeDocument/2006/math">
                    <m:r>
                      <a:rPr lang="en-US" sz="1600" i="1">
                        <a:latin typeface="Cambria Math" panose="02040503050406030204" pitchFamily="18" charset="0"/>
                      </a:rPr>
                      <m:t>×</m:t>
                    </m:r>
                  </m:oMath>
                </a14:m>
                <a:r>
                  <a:rPr lang="en-US" sz="1600" dirty="0"/>
                  <a:t> 8 Bits/Byte = 256 Bit Vector Length</a:t>
                </a:r>
              </a:p>
              <a:p>
                <a:pPr lvl="1"/>
                <a:r>
                  <a:rPr lang="en-US" sz="1600" dirty="0"/>
                  <a:t>Intel KNL Vector Length: 512 (more later)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82346" y="5039920"/>
                <a:ext cx="5386254" cy="1482725"/>
              </a:xfrm>
              <a:blipFill>
                <a:blip r:embed="rId2"/>
                <a:stretch>
                  <a:fillRect l="-1018" t="-4527" b="-20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56</a:t>
            </a:fld>
            <a:endParaRPr lang="en-US" alt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7138" y="1329978"/>
            <a:ext cx="1562103" cy="25237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7803" y="1339122"/>
            <a:ext cx="2104648" cy="2514605"/>
          </a:xfrm>
          <a:prstGeom prst="rect">
            <a:avLst/>
          </a:prstGeom>
        </p:spPr>
      </p:pic>
      <p:sp>
        <p:nvSpPr>
          <p:cNvPr id="6" name="Left Brace 5">
            <a:extLst>
              <a:ext uri="{FF2B5EF4-FFF2-40B4-BE49-F238E27FC236}">
                <a16:creationId xmlns:a16="http://schemas.microsoft.com/office/drawing/2014/main" id="{C9C7CAA8-39C0-47C9-8E90-88CD67615F57}"/>
              </a:ext>
            </a:extLst>
          </p:cNvPr>
          <p:cNvSpPr/>
          <p:nvPr/>
        </p:nvSpPr>
        <p:spPr>
          <a:xfrm rot="16200000">
            <a:off x="3127236" y="3139282"/>
            <a:ext cx="221905" cy="1650795"/>
          </a:xfrm>
          <a:prstGeom prst="leftBrace">
            <a:avLst>
              <a:gd name="adj1" fmla="val 32333"/>
              <a:gd name="adj2" fmla="val 5000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434F2B41-3870-4869-A47E-38C85ACDD0D0}"/>
              </a:ext>
            </a:extLst>
          </p:cNvPr>
          <p:cNvSpPr/>
          <p:nvPr/>
        </p:nvSpPr>
        <p:spPr>
          <a:xfrm>
            <a:off x="2474627" y="4037146"/>
            <a:ext cx="2147896" cy="646331"/>
          </a:xfrm>
          <a:prstGeom prst="rect">
            <a:avLst/>
          </a:prstGeom>
        </p:spPr>
        <p:txBody>
          <a:bodyPr wrap="none">
            <a:spAutoFit/>
          </a:bodyPr>
          <a:lstStyle/>
          <a:p>
            <a:r>
              <a:rPr lang="en-US" dirty="0"/>
              <a:t>A stream of 8 “SISD” </a:t>
            </a:r>
            <a:br>
              <a:rPr lang="en-US" dirty="0"/>
            </a:br>
            <a:r>
              <a:rPr lang="en-US" dirty="0"/>
              <a:t>instructions</a:t>
            </a:r>
          </a:p>
        </p:txBody>
      </p:sp>
      <p:sp>
        <p:nvSpPr>
          <p:cNvPr id="9" name="Left Brace 8">
            <a:extLst>
              <a:ext uri="{FF2B5EF4-FFF2-40B4-BE49-F238E27FC236}">
                <a16:creationId xmlns:a16="http://schemas.microsoft.com/office/drawing/2014/main" id="{FC0135D9-CB1C-41D2-A054-9FEA00B516D2}"/>
              </a:ext>
            </a:extLst>
          </p:cNvPr>
          <p:cNvSpPr/>
          <p:nvPr/>
        </p:nvSpPr>
        <p:spPr>
          <a:xfrm rot="16200000">
            <a:off x="7872248" y="3177769"/>
            <a:ext cx="221905" cy="1650795"/>
          </a:xfrm>
          <a:prstGeom prst="leftBrace">
            <a:avLst>
              <a:gd name="adj1" fmla="val 32333"/>
              <a:gd name="adj2" fmla="val 5000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7943BDFF-822C-454A-B13A-5885776C1604}"/>
              </a:ext>
            </a:extLst>
          </p:cNvPr>
          <p:cNvSpPr/>
          <p:nvPr/>
        </p:nvSpPr>
        <p:spPr>
          <a:xfrm>
            <a:off x="7219639" y="4075633"/>
            <a:ext cx="2195473" cy="369332"/>
          </a:xfrm>
          <a:prstGeom prst="rect">
            <a:avLst/>
          </a:prstGeom>
        </p:spPr>
        <p:txBody>
          <a:bodyPr wrap="none">
            <a:spAutoFit/>
          </a:bodyPr>
          <a:lstStyle/>
          <a:p>
            <a:r>
              <a:rPr lang="en-US" dirty="0"/>
              <a:t>One SIMD instruction</a:t>
            </a:r>
          </a:p>
        </p:txBody>
      </p:sp>
      <p:sp>
        <p:nvSpPr>
          <p:cNvPr id="13" name="Arrow: Left-Right 12">
            <a:extLst>
              <a:ext uri="{FF2B5EF4-FFF2-40B4-BE49-F238E27FC236}">
                <a16:creationId xmlns:a16="http://schemas.microsoft.com/office/drawing/2014/main" id="{A2ABDCB3-0CED-4BAF-B245-602B2D7ADFAE}"/>
              </a:ext>
            </a:extLst>
          </p:cNvPr>
          <p:cNvSpPr/>
          <p:nvPr/>
        </p:nvSpPr>
        <p:spPr>
          <a:xfrm>
            <a:off x="4393770" y="2316996"/>
            <a:ext cx="2425484" cy="1112003"/>
          </a:xfrm>
          <a:prstGeom prst="leftRightArrow">
            <a:avLst>
              <a:gd name="adj1" fmla="val 50000"/>
              <a:gd name="adj2" fmla="val 44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Accomplishing </a:t>
            </a:r>
            <a:br>
              <a:rPr lang="en-US" dirty="0">
                <a:solidFill>
                  <a:srgbClr val="FFC000"/>
                </a:solidFill>
              </a:rPr>
            </a:br>
            <a:r>
              <a:rPr lang="en-US" dirty="0">
                <a:solidFill>
                  <a:srgbClr val="FFC000"/>
                </a:solidFill>
              </a:rPr>
              <a:t>the same thing</a:t>
            </a:r>
          </a:p>
        </p:txBody>
      </p:sp>
    </p:spTree>
    <p:extLst>
      <p:ext uri="{BB962C8B-B14F-4D97-AF65-F5344CB8AC3E}">
        <p14:creationId xmlns:p14="http://schemas.microsoft.com/office/powerpoint/2010/main" val="2659711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Multiple Instruction/Single Data</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57</a:t>
            </a:fld>
            <a:endParaRPr lang="en-US" altLang="en-US"/>
          </a:p>
        </p:txBody>
      </p:sp>
      <p:sp>
        <p:nvSpPr>
          <p:cNvPr id="437251"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7252"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37253"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pic>
        <p:nvPicPr>
          <p:cNvPr id="437254" name="Picture 6"/>
          <p:cNvPicPr>
            <a:picLocks noChangeAspect="1" noChangeArrowheads="1"/>
          </p:cNvPicPr>
          <p:nvPr/>
        </p:nvPicPr>
        <p:blipFill>
          <a:blip r:embed="rId3" cstate="print"/>
          <a:srcRect/>
          <a:stretch>
            <a:fillRect/>
          </a:stretch>
        </p:blipFill>
        <p:spPr bwMode="auto">
          <a:xfrm>
            <a:off x="4148138" y="1550989"/>
            <a:ext cx="4064000" cy="3919537"/>
          </a:xfrm>
          <a:prstGeom prst="rect">
            <a:avLst/>
          </a:prstGeom>
          <a:noFill/>
          <a:ln w="9525">
            <a:noFill/>
            <a:miter lim="800000"/>
            <a:headEnd/>
            <a:tailEnd/>
          </a:ln>
          <a:effectLst/>
        </p:spPr>
      </p:pic>
      <p:sp>
        <p:nvSpPr>
          <p:cNvPr id="437255" name="Rectangle 7"/>
          <p:cNvSpPr>
            <a:spLocks noChangeArrowheads="1"/>
          </p:cNvSpPr>
          <p:nvPr/>
        </p:nvSpPr>
        <p:spPr bwMode="auto">
          <a:xfrm>
            <a:off x="2625849" y="5656263"/>
            <a:ext cx="6832374"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r>
              <a:rPr lang="en-US" sz="2000" dirty="0">
                <a:latin typeface="Tahoma" pitchFamily="34" charset="0"/>
                <a:cs typeface="Lucida Sans Unicode" pitchFamily="34" charset="0"/>
              </a:rPr>
              <a:t>Not useful, not aware of any commercial implementation…</a:t>
            </a:r>
          </a:p>
        </p:txBody>
      </p:sp>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4518F4D1-6084-420E-8611-D9FC236593C1}"/>
                  </a:ext>
                </a:extLst>
              </p:cNvPr>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10" name="Rectangle 8">
                <a:extLst>
                  <a:ext uri="{FF2B5EF4-FFF2-40B4-BE49-F238E27FC236}">
                    <a16:creationId xmlns:a16="http://schemas.microsoft.com/office/drawing/2014/main" id="{4518F4D1-6084-420E-8611-D9FC236593C1}"/>
                  </a:ext>
                </a:extLst>
              </p:cNvPr>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4"/>
                <a:stretch>
                  <a:fillRect b="-75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86682139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Multiple Instruction/Multiple Data</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58</a:t>
            </a:fld>
            <a:endParaRPr lang="en-US" altLang="en-US" dirty="0"/>
          </a:p>
        </p:txBody>
      </p:sp>
      <p:sp>
        <p:nvSpPr>
          <p:cNvPr id="439299"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9301"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pic>
        <p:nvPicPr>
          <p:cNvPr id="439302" name="Picture 6"/>
          <p:cNvPicPr>
            <a:picLocks noChangeAspect="1" noChangeArrowheads="1"/>
          </p:cNvPicPr>
          <p:nvPr/>
        </p:nvPicPr>
        <p:blipFill>
          <a:blip r:embed="rId3" cstate="print"/>
          <a:srcRect/>
          <a:stretch>
            <a:fillRect/>
          </a:stretch>
        </p:blipFill>
        <p:spPr bwMode="auto">
          <a:xfrm>
            <a:off x="4038600" y="1295400"/>
            <a:ext cx="4064000" cy="3919538"/>
          </a:xfrm>
          <a:prstGeom prst="rect">
            <a:avLst/>
          </a:prstGeom>
          <a:noFill/>
          <a:ln w="9525">
            <a:noFill/>
            <a:miter lim="800000"/>
            <a:headEnd/>
            <a:tailEnd/>
          </a:ln>
          <a:effectLst/>
        </p:spPr>
      </p:pic>
      <p:sp>
        <p:nvSpPr>
          <p:cNvPr id="439303" name="Rectangle 7"/>
          <p:cNvSpPr>
            <a:spLocks noChangeArrowheads="1"/>
          </p:cNvSpPr>
          <p:nvPr/>
        </p:nvSpPr>
        <p:spPr bwMode="auto">
          <a:xfrm>
            <a:off x="2887051" y="5654676"/>
            <a:ext cx="6367120" cy="320981"/>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r>
              <a:rPr lang="en-US" sz="2000" dirty="0">
                <a:latin typeface="Arial" pitchFamily="34" charset="0"/>
              </a:rPr>
              <a:t>Almost all our desktop/laptop chips are MIMD systems</a:t>
            </a:r>
          </a:p>
        </p:txBody>
      </p:sp>
      <p:sp>
        <p:nvSpPr>
          <p:cNvPr id="439304" name="Rectangle 8"/>
          <p:cNvSpPr>
            <a:spLocks noChangeArrowheads="1"/>
          </p:cNvSpPr>
          <p:nvPr/>
        </p:nvSpPr>
        <p:spPr bwMode="auto">
          <a:xfrm>
            <a:off x="-776498" y="1735138"/>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b="1">
              <a:solidFill>
                <a:schemeClr val="bg1"/>
              </a:solidFill>
              <a:latin typeface="Tahoma" pitchFamily="34" charset="0"/>
              <a:cs typeface="Lucida Sans Unicode" pitchFamily="34" charset="0"/>
            </a:endParaRPr>
          </a:p>
        </p:txBody>
      </p:sp>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14383DB5-CE25-4B7B-8B5E-B21EDAF39AE0}"/>
                  </a:ext>
                </a:extLst>
              </p:cNvPr>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10" name="Rectangle 8">
                <a:extLst>
                  <a:ext uri="{FF2B5EF4-FFF2-40B4-BE49-F238E27FC236}">
                    <a16:creationId xmlns:a16="http://schemas.microsoft.com/office/drawing/2014/main" id="{14383DB5-CE25-4B7B-8B5E-B21EDAF39AE0}"/>
                  </a:ext>
                </a:extLst>
              </p:cNvPr>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4"/>
                <a:stretch>
                  <a:fillRect b="-75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02826530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Multiple Instruction/Multiple Data</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59</a:t>
            </a:fld>
            <a:endParaRPr lang="en-US" altLang="en-US"/>
          </a:p>
        </p:txBody>
      </p:sp>
      <p:sp>
        <p:nvSpPr>
          <p:cNvPr id="441347" name="Rectangle 3"/>
          <p:cNvSpPr>
            <a:spLocks noGrp="1" noChangeArrowheads="1"/>
          </p:cNvSpPr>
          <p:nvPr>
            <p:ph type="body" sz="quarter" idx="4294967295"/>
          </p:nvPr>
        </p:nvSpPr>
        <p:spPr>
          <a:xfrm>
            <a:off x="0" y="6526213"/>
            <a:ext cx="2566988" cy="204787"/>
          </a:xfrm>
          <a:noFill/>
          <a:ln/>
        </p:spPr>
        <p:txBody>
          <a:bodyPr vert="horz" lIns="0" tIns="0" rIns="0" bIns="0" rtlCol="0">
            <a:normAutofit fontScale="92500" lnSpcReduction="20000"/>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41348"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41349"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sp>
        <p:nvSpPr>
          <p:cNvPr id="441350" name="Rectangle 6"/>
          <p:cNvSpPr>
            <a:spLocks noChangeArrowheads="1"/>
          </p:cNvSpPr>
          <p:nvPr/>
        </p:nvSpPr>
        <p:spPr bwMode="auto">
          <a:xfrm>
            <a:off x="-776498" y="1735138"/>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b="1">
              <a:solidFill>
                <a:schemeClr val="bg1"/>
              </a:solidFill>
              <a:latin typeface="Tahoma" pitchFamily="34" charset="0"/>
              <a:cs typeface="Lucida Sans Unicode" pitchFamily="34" charset="0"/>
            </a:endParaRPr>
          </a:p>
        </p:txBody>
      </p:sp>
      <p:sp>
        <p:nvSpPr>
          <p:cNvPr id="441351" name="Rectangle 7"/>
          <p:cNvSpPr>
            <a:spLocks noChangeArrowheads="1"/>
          </p:cNvSpPr>
          <p:nvPr/>
        </p:nvSpPr>
        <p:spPr bwMode="auto">
          <a:xfrm>
            <a:off x="1616076" y="1943100"/>
            <a:ext cx="8518525" cy="3281362"/>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latin typeface="Arial" pitchFamily="34" charset="0"/>
              </a:rPr>
              <a:t>The sky is the limit: each PU is free to do as it pleases</a:t>
            </a: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dirty="0">
                <a:latin typeface="Arial" pitchFamily="34" charset="0"/>
              </a:rPr>
              <a:t>Can be of either shared memory or distributed memory categories </a:t>
            </a:r>
            <a:r>
              <a:rPr lang="en-GB" sz="2100" dirty="0">
                <a:latin typeface="Arial" pitchFamily="34" charset="0"/>
              </a:rPr>
              <a:t> </a:t>
            </a: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latin typeface="Arial" pitchFamily="34" charset="0"/>
            </a:endParaRPr>
          </a:p>
        </p:txBody>
      </p:sp>
      <p:pic>
        <p:nvPicPr>
          <p:cNvPr id="441352" name="Picture 8" descr="parallelism"/>
          <p:cNvPicPr>
            <a:picLocks noChangeAspect="1" noChangeArrowheads="1"/>
          </p:cNvPicPr>
          <p:nvPr/>
        </p:nvPicPr>
        <p:blipFill>
          <a:blip r:embed="rId3" cstate="print"/>
          <a:srcRect t="52701" r="51353"/>
          <a:stretch>
            <a:fillRect/>
          </a:stretch>
        </p:blipFill>
        <p:spPr bwMode="auto">
          <a:xfrm>
            <a:off x="2286000" y="3871913"/>
            <a:ext cx="2965450" cy="1765300"/>
          </a:xfrm>
          <a:prstGeom prst="rect">
            <a:avLst/>
          </a:prstGeom>
          <a:noFill/>
        </p:spPr>
      </p:pic>
      <p:pic>
        <p:nvPicPr>
          <p:cNvPr id="441353" name="Picture 9" descr="instructions"/>
          <p:cNvPicPr>
            <a:picLocks noChangeAspect="1" noChangeArrowheads="1"/>
          </p:cNvPicPr>
          <p:nvPr/>
        </p:nvPicPr>
        <p:blipFill>
          <a:blip r:embed="rId4" cstate="print"/>
          <a:srcRect/>
          <a:stretch>
            <a:fillRect/>
          </a:stretch>
        </p:blipFill>
        <p:spPr bwMode="auto">
          <a:xfrm>
            <a:off x="7772400" y="3819526"/>
            <a:ext cx="1524000" cy="600075"/>
          </a:xfrm>
          <a:prstGeom prst="rect">
            <a:avLst/>
          </a:prstGeom>
          <a:noFill/>
        </p:spPr>
      </p:pic>
      <p:sp>
        <p:nvSpPr>
          <p:cNvPr id="441354" name="Rectangle 10"/>
          <p:cNvSpPr>
            <a:spLocks noChangeArrowheads="1"/>
          </p:cNvSpPr>
          <p:nvPr/>
        </p:nvSpPr>
        <p:spPr bwMode="auto">
          <a:xfrm>
            <a:off x="6100764" y="3992563"/>
            <a:ext cx="1671637" cy="284162"/>
          </a:xfrm>
          <a:prstGeom prst="rect">
            <a:avLst/>
          </a:prstGeom>
          <a:noFill/>
          <a:ln w="9525">
            <a:noFill/>
            <a:miter lim="800000"/>
            <a:headEnd/>
            <a:tailEnd/>
          </a:ln>
          <a:effectLst/>
        </p:spPr>
        <p:txBody>
          <a:bodyPr wrap="none">
            <a:spAutoFit/>
          </a:bodyPr>
          <a:lstStyle/>
          <a:p>
            <a:pPr algn="ctr" eaLnBrk="0" hangingPunct="0">
              <a:lnSpc>
                <a:spcPct val="70000"/>
              </a:lnSpc>
              <a:buClr>
                <a:srgbClr val="000000"/>
              </a:buClr>
              <a:buSzPct val="100000"/>
              <a:buFont typeface="Times New Roman" pitchFamily="18" charset="0"/>
              <a:buNone/>
            </a:pPr>
            <a:r>
              <a:rPr lang="en-US" b="1">
                <a:latin typeface="Tahoma" pitchFamily="34" charset="0"/>
                <a:cs typeface="Lucida Sans Unicode" pitchFamily="34" charset="0"/>
              </a:rPr>
              <a:t>Instructions:</a:t>
            </a:r>
          </a:p>
        </p:txBody>
      </p:sp>
    </p:spTree>
    <p:extLst>
      <p:ext uri="{BB962C8B-B14F-4D97-AF65-F5344CB8AC3E}">
        <p14:creationId xmlns:p14="http://schemas.microsoft.com/office/powerpoint/2010/main" val="300817706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a:t>
            </a:r>
            <a:r>
              <a:rPr lang="en-US" dirty="0" smtClean="0"/>
              <a:t>Latencies</a:t>
            </a:r>
            <a:r>
              <a:rPr lang="en-US" dirty="0"/>
              <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r>
              <a:rPr lang="en-US" dirty="0">
                <a:latin typeface="+mj-lt"/>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r>
              <a:rPr lang="en-US" dirty="0">
                <a:latin typeface="+mj-lt"/>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Oval 11"/>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442448" y="1876813"/>
            <a:ext cx="486030" cy="307777"/>
          </a:xfrm>
          <a:prstGeom prst="rect">
            <a:avLst/>
          </a:prstGeom>
          <a:noFill/>
        </p:spPr>
        <p:txBody>
          <a:bodyPr wrap="none" rtlCol="0">
            <a:spAutoFit/>
          </a:bodyPr>
          <a:lstStyle/>
          <a:p>
            <a:r>
              <a:rPr lang="en-US" sz="1400" b="1" dirty="0" smtClean="0">
                <a:latin typeface="+mj-lt"/>
              </a:rPr>
              <a:t>CPU</a:t>
            </a:r>
            <a:endParaRPr lang="en-US" sz="1400" b="1" dirty="0">
              <a:latin typeface="+mj-lt"/>
            </a:endParaRP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r>
              <a:rPr lang="en-US" sz="1200" b="1" dirty="0" smtClean="0">
                <a:latin typeface="+mj-lt"/>
              </a:rPr>
              <a:t>Registers</a:t>
            </a:r>
            <a:endParaRPr lang="en-US" sz="1200" b="1" dirty="0">
              <a:latin typeface="+mj-lt"/>
            </a:endParaRPr>
          </a:p>
        </p:txBody>
      </p:sp>
    </p:spTree>
    <p:extLst>
      <p:ext uri="{BB962C8B-B14F-4D97-AF65-F5344CB8AC3E}">
        <p14:creationId xmlns:p14="http://schemas.microsoft.com/office/powerpoint/2010/main" val="133988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p:bldP spid="24" grpId="0"/>
      <p:bldP spid="25" grpId="0" animBg="1"/>
      <p:bldP spid="12" grpId="0" animBg="1"/>
      <p:bldP spid="13" grpId="0"/>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Topic]</a:t>
            </a:r>
            <a:r>
              <a:rPr lang="en-US" sz="3200" dirty="0"/>
              <a:t> Amdahl's Law</a:t>
            </a:r>
          </a:p>
        </p:txBody>
      </p:sp>
      <p:sp>
        <p:nvSpPr>
          <p:cNvPr id="3" name="Content Placeholder 2"/>
          <p:cNvSpPr>
            <a:spLocks noGrp="1"/>
          </p:cNvSpPr>
          <p:nvPr>
            <p:ph idx="1"/>
          </p:nvPr>
        </p:nvSpPr>
        <p:spPr/>
        <p:txBody>
          <a:bodyPr/>
          <a:lstStyle/>
          <a:p>
            <a:pPr marL="0" indent="0">
              <a:buNone/>
            </a:pPr>
            <a:r>
              <a:rPr lang="en-US" sz="1800" dirty="0"/>
              <a:t>“A fairly obvious conclusion which can be drawn at this point is that the effort expended on achieving high parallel processing rates is wasted unless it is accompanied by achievements in sequential processing rates of very nearly the same magnitude”</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60</a:t>
            </a:fld>
            <a:endParaRPr lang="en-US" altLang="en-US"/>
          </a:p>
        </p:txBody>
      </p:sp>
      <p:sp>
        <p:nvSpPr>
          <p:cNvPr id="4" name="Rectangle 3"/>
          <p:cNvSpPr/>
          <p:nvPr/>
        </p:nvSpPr>
        <p:spPr>
          <a:xfrm>
            <a:off x="4221480" y="2380297"/>
            <a:ext cx="7391400" cy="523220"/>
          </a:xfrm>
          <a:prstGeom prst="rect">
            <a:avLst/>
          </a:prstGeom>
        </p:spPr>
        <p:txBody>
          <a:bodyPr wrap="square">
            <a:spAutoFit/>
          </a:bodyPr>
          <a:lstStyle/>
          <a:p>
            <a:pPr algn="r"/>
            <a:r>
              <a:rPr lang="en-US" sz="1400" dirty="0"/>
              <a:t>“Validity of the single processor approach to achieving large scale computing capabilities,” by Gene M. Amdahl, in Proceedings of the “AFIPS Spring Joint Computer Conference,” pp. 483, 1967</a:t>
            </a:r>
          </a:p>
        </p:txBody>
      </p:sp>
      <p:pic>
        <p:nvPicPr>
          <p:cNvPr id="10" name="Picture 9" descr="TP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627091" y="3855640"/>
            <a:ext cx="8828407" cy="2438629"/>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34604402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dirty="0"/>
              <a:t>Amdahl’s Law</a:t>
            </a:r>
          </a:p>
        </p:txBody>
      </p:sp>
      <mc:AlternateContent xmlns:mc="http://schemas.openxmlformats.org/markup-compatibility/2006" xmlns:a14="http://schemas.microsoft.com/office/drawing/2010/main">
        <mc:Choice Requires="a14">
          <p:sp>
            <p:nvSpPr>
              <p:cNvPr id="420867" name="Rectangle 3"/>
              <p:cNvSpPr>
                <a:spLocks noGrp="1" noChangeArrowheads="1"/>
              </p:cNvSpPr>
              <p:nvPr>
                <p:ph idx="1"/>
              </p:nvPr>
            </p:nvSpPr>
            <p:spPr/>
            <p:txBody>
              <a:bodyPr/>
              <a:lstStyle/>
              <a:p>
                <a:endParaRPr lang="en-US" sz="2000" dirty="0"/>
              </a:p>
              <a:p>
                <a:r>
                  <a:rPr lang="en-US" sz="2000" dirty="0"/>
                  <a:t>Sometimes called the </a:t>
                </a:r>
                <a:r>
                  <a:rPr lang="en-US" sz="2000" dirty="0">
                    <a:solidFill>
                      <a:srgbClr val="C00000"/>
                    </a:solidFill>
                  </a:rPr>
                  <a:t>law of diminishing returns</a:t>
                </a:r>
              </a:p>
              <a:p>
                <a:pPr marL="0" indent="0">
                  <a:buNone/>
                </a:pPr>
                <a:endParaRPr lang="en-US" sz="2000" dirty="0"/>
              </a:p>
              <a:p>
                <a:r>
                  <a:rPr lang="en-US" sz="2000" dirty="0"/>
                  <a:t>In the context of parallel computing used to illustrate how going parallel with a part of your code is going to lead to overall speedups</a:t>
                </a:r>
              </a:p>
              <a:p>
                <a:pPr marL="0" indent="0">
                  <a:buNone/>
                </a:pPr>
                <a:endParaRPr lang="en-US" sz="2000" dirty="0"/>
              </a:p>
              <a:p>
                <a:r>
                  <a:rPr lang="en-US" sz="2000" dirty="0"/>
                  <a:t>The art is to find for the same problem an algorithm that has a large </a:t>
                </a:r>
                <a14:m>
                  <m:oMath xmlns:m="http://schemas.openxmlformats.org/officeDocument/2006/math">
                    <m:r>
                      <a:rPr lang="en-US" sz="2000" i="1" dirty="0" smtClean="0">
                        <a:latin typeface="Cambria Math" panose="02040503050406030204" pitchFamily="18" charset="0"/>
                      </a:rPr>
                      <m:t>𝑟</m:t>
                    </m:r>
                    <m:r>
                      <a:rPr lang="en-US" sz="2000" i="1" baseline="-25000" dirty="0" err="1">
                        <a:latin typeface="Cambria Math" panose="02040503050406030204" pitchFamily="18" charset="0"/>
                      </a:rPr>
                      <m:t>𝑝</m:t>
                    </m:r>
                  </m:oMath>
                </a14:m>
                <a:endParaRPr lang="en-US" sz="2000" baseline="-25000" dirty="0">
                  <a:latin typeface="Arial"/>
                </a:endParaRPr>
              </a:p>
              <a:p>
                <a:pPr lvl="1"/>
                <a:r>
                  <a:rPr lang="en-US" sz="1800" dirty="0"/>
                  <a:t>Sometimes requires a completely </a:t>
                </a:r>
                <a:r>
                  <a:rPr lang="en-US" sz="1800" dirty="0">
                    <a:solidFill>
                      <a:srgbClr val="C00000"/>
                    </a:solidFill>
                  </a:rPr>
                  <a:t>different</a:t>
                </a:r>
                <a:r>
                  <a:rPr lang="en-US" sz="1800" dirty="0"/>
                  <a:t> angle of approach for a solution</a:t>
                </a:r>
              </a:p>
              <a:p>
                <a:pPr marL="344487" lvl="1" indent="0">
                  <a:buNone/>
                </a:pPr>
                <a:endParaRPr lang="en-US" sz="1800" dirty="0"/>
              </a:p>
              <a:p>
                <a:r>
                  <a:rPr lang="en-US" sz="2000" dirty="0"/>
                  <a:t>Nomenclature</a:t>
                </a:r>
              </a:p>
              <a:p>
                <a:pPr lvl="1"/>
                <a:r>
                  <a:rPr lang="en-US" sz="1800" dirty="0"/>
                  <a:t>Algorithms for which </a:t>
                </a:r>
                <a14:m>
                  <m:oMath xmlns:m="http://schemas.openxmlformats.org/officeDocument/2006/math">
                    <m:r>
                      <a:rPr lang="en-US" sz="1800" i="1" dirty="0" smtClean="0">
                        <a:latin typeface="Cambria Math" panose="02040503050406030204" pitchFamily="18" charset="0"/>
                      </a:rPr>
                      <m:t>𝑟</m:t>
                    </m:r>
                    <m:r>
                      <a:rPr lang="en-US" sz="1800" i="1" baseline="-25000" dirty="0" err="1">
                        <a:latin typeface="Cambria Math" panose="02040503050406030204" pitchFamily="18" charset="0"/>
                      </a:rPr>
                      <m:t>𝑝</m:t>
                    </m:r>
                    <m:r>
                      <a:rPr lang="en-US" sz="1800" i="1" dirty="0">
                        <a:latin typeface="Cambria Math" panose="02040503050406030204" pitchFamily="18" charset="0"/>
                      </a:rPr>
                      <m:t>=1</m:t>
                    </m:r>
                  </m:oMath>
                </a14:m>
                <a:r>
                  <a:rPr lang="en-US" sz="1800" dirty="0"/>
                  <a:t> are called “embarrassingly parallel”</a:t>
                </a:r>
              </a:p>
            </p:txBody>
          </p:sp>
        </mc:Choice>
        <mc:Fallback xmlns="">
          <p:sp>
            <p:nvSpPr>
              <p:cNvPr id="420867" name="Rectangle 3"/>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61</a:t>
            </a:fld>
            <a:endParaRPr lang="en-US" altLang="en-US"/>
          </a:p>
        </p:txBody>
      </p:sp>
    </p:spTree>
    <p:extLst>
      <p:ext uri="{BB962C8B-B14F-4D97-AF65-F5344CB8AC3E}">
        <p14:creationId xmlns:p14="http://schemas.microsoft.com/office/powerpoint/2010/main" val="10211072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Amdahl's Law</a:t>
            </a:r>
          </a:p>
        </p:txBody>
      </p:sp>
      <p:sp>
        <p:nvSpPr>
          <p:cNvPr id="3" name="Content Placeholder 2"/>
          <p:cNvSpPr>
            <a:spLocks noGrp="1"/>
          </p:cNvSpPr>
          <p:nvPr>
            <p:ph idx="1"/>
          </p:nvPr>
        </p:nvSpPr>
        <p:spPr/>
        <p:txBody>
          <a:bodyPr/>
          <a:lstStyle/>
          <a:p>
            <a:endParaRPr lang="en-US" sz="1800" dirty="0"/>
          </a:p>
          <a:p>
            <a:r>
              <a:rPr lang="en-US" sz="1800" dirty="0"/>
              <a:t>Suppose that a program spends 60% of its time in I/O operations, pre and post-processing</a:t>
            </a:r>
            <a:br>
              <a:rPr lang="en-US" sz="1800" dirty="0"/>
            </a:br>
            <a:endParaRPr lang="en-US" sz="1800" dirty="0"/>
          </a:p>
          <a:p>
            <a:r>
              <a:rPr lang="en-US" sz="1800" dirty="0"/>
              <a:t>The rest of 40% is spent on computation, most of which can be parallelized</a:t>
            </a:r>
            <a:br>
              <a:rPr lang="en-US" sz="1800" dirty="0"/>
            </a:br>
            <a:endParaRPr lang="en-US" sz="1800" dirty="0"/>
          </a:p>
          <a:p>
            <a:r>
              <a:rPr lang="en-US" sz="1800" dirty="0"/>
              <a:t>Assume that you buy a multicore chip and can throw 6 parallel threads at this problem. </a:t>
            </a:r>
            <a:br>
              <a:rPr lang="en-US" sz="1800" dirty="0"/>
            </a:br>
            <a:r>
              <a:rPr lang="en-US" sz="1800" dirty="0"/>
              <a:t/>
            </a:r>
            <a:br>
              <a:rPr lang="en-US" sz="1800" dirty="0"/>
            </a:br>
            <a:endParaRPr lang="en-US" sz="1800" dirty="0"/>
          </a:p>
          <a:p>
            <a:r>
              <a:rPr lang="en-US" sz="1800" dirty="0"/>
              <a:t>What is the maximum amount of speedup that you can expect given this investment?</a:t>
            </a:r>
            <a:br>
              <a:rPr lang="en-US" sz="1800" dirty="0"/>
            </a:br>
            <a:endParaRPr lang="en-US" sz="1800" dirty="0"/>
          </a:p>
          <a:p>
            <a:r>
              <a:rPr lang="en-US" sz="1800" dirty="0"/>
              <a:t>Asymptotically, what is the maximum speedup that you can ever hope for?</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62</a:t>
            </a:fld>
            <a:endParaRPr lang="en-US" altLang="en-US"/>
          </a:p>
        </p:txBody>
      </p:sp>
    </p:spTree>
    <p:extLst>
      <p:ext uri="{BB962C8B-B14F-4D97-AF65-F5344CB8AC3E}">
        <p14:creationId xmlns:p14="http://schemas.microsoft.com/office/powerpoint/2010/main" val="26325137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Trivia</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Gene Amdahl (1922-2015)</a:t>
            </a:r>
          </a:p>
          <a:p>
            <a:endParaRPr lang="en-US" sz="2000" dirty="0"/>
          </a:p>
          <a:p>
            <a:endParaRPr lang="en-US" sz="2000" dirty="0"/>
          </a:p>
          <a:p>
            <a:r>
              <a:rPr lang="en-US" sz="2000" dirty="0"/>
              <a:t>Graduated from UW-Madison (1952)</a:t>
            </a:r>
          </a:p>
          <a:p>
            <a:pPr lvl="1"/>
            <a:r>
              <a:rPr lang="en-US" sz="1800" dirty="0"/>
              <a:t>PhD, Mathematics and Physics</a:t>
            </a:r>
          </a:p>
          <a:p>
            <a:endParaRPr lang="en-US" sz="2000" dirty="0"/>
          </a:p>
          <a:p>
            <a:endParaRPr lang="en-US" sz="2000" dirty="0"/>
          </a:p>
          <a:p>
            <a:r>
              <a:rPr lang="en-US" sz="2000" dirty="0"/>
              <a:t>Amdahl’s law (1967)</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63</a:t>
            </a:fld>
            <a:endParaRPr lang="en-US" altLang="en-US"/>
          </a:p>
        </p:txBody>
      </p:sp>
    </p:spTree>
    <p:extLst>
      <p:ext uri="{BB962C8B-B14F-4D97-AF65-F5344CB8AC3E}">
        <p14:creationId xmlns:p14="http://schemas.microsoft.com/office/powerpoint/2010/main" val="23669447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9319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long view</a:t>
            </a:r>
          </a:p>
        </p:txBody>
      </p:sp>
      <p:sp>
        <p:nvSpPr>
          <p:cNvPr id="3" name="Content Placeholder 2"/>
          <p:cNvSpPr>
            <a:spLocks noGrp="1"/>
          </p:cNvSpPr>
          <p:nvPr>
            <p:ph idx="1"/>
          </p:nvPr>
        </p:nvSpPr>
        <p:spPr/>
        <p:txBody>
          <a:bodyPr/>
          <a:lstStyle/>
          <a:p>
            <a:pPr marL="0" indent="0">
              <a:buNone/>
            </a:pPr>
            <a:endParaRPr lang="en-US" sz="2000" dirty="0"/>
          </a:p>
          <a:p>
            <a:r>
              <a:rPr lang="en-US" sz="2000" dirty="0"/>
              <a:t>Goal: Understand how GPUs can be used in Scientific Computing</a:t>
            </a:r>
            <a:r>
              <a:rPr lang="en-US" sz="1200" dirty="0"/>
              <a:t/>
            </a:r>
            <a:br>
              <a:rPr lang="en-US" sz="1200" dirty="0"/>
            </a:br>
            <a:endParaRPr lang="en-US" sz="1200" dirty="0"/>
          </a:p>
          <a:p>
            <a:endParaRPr lang="en-US" sz="2000" dirty="0"/>
          </a:p>
          <a:p>
            <a:r>
              <a:rPr lang="en-US" sz="2000" dirty="0"/>
              <a:t>Topics</a:t>
            </a:r>
          </a:p>
          <a:p>
            <a:pPr lvl="1" fontAlgn="t"/>
            <a:r>
              <a:rPr lang="en-US" sz="1800" dirty="0"/>
              <a:t>Hardware considerations</a:t>
            </a:r>
          </a:p>
          <a:p>
            <a:pPr lvl="1" fontAlgn="t"/>
            <a:r>
              <a:rPr lang="en-US" sz="1800" dirty="0"/>
              <a:t>“Hello World” with GPU computing</a:t>
            </a:r>
          </a:p>
          <a:p>
            <a:pPr lvl="1" fontAlgn="t"/>
            <a:r>
              <a:rPr lang="en-US" sz="1800" dirty="0"/>
              <a:t>Execution configuration issues</a:t>
            </a:r>
          </a:p>
          <a:p>
            <a:pPr lvl="1" fontAlgn="t"/>
            <a:r>
              <a:rPr lang="en-US" sz="1800" dirty="0"/>
              <a:t>The memory model in CUDA</a:t>
            </a:r>
          </a:p>
          <a:p>
            <a:pPr lvl="1" fontAlgn="t"/>
            <a:r>
              <a:rPr lang="en-US" sz="1800" dirty="0"/>
              <a:t>Scheduling issues in CUDA</a:t>
            </a:r>
          </a:p>
          <a:p>
            <a:pPr lvl="1" fontAlgn="t"/>
            <a:r>
              <a:rPr lang="en-US" sz="1800" dirty="0"/>
              <a:t>Occupancy and optimization issues</a:t>
            </a:r>
          </a:p>
          <a:p>
            <a:endParaRPr lang="en-US" sz="2000" dirty="0"/>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65</a:t>
            </a:fld>
            <a:endParaRPr lang="en-US" altLang="en-US" dirty="0"/>
          </a:p>
        </p:txBody>
      </p:sp>
    </p:spTree>
    <p:extLst>
      <p:ext uri="{BB962C8B-B14F-4D97-AF65-F5344CB8AC3E}">
        <p14:creationId xmlns:p14="http://schemas.microsoft.com/office/powerpoint/2010/main" val="6850203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257" y="2974564"/>
            <a:ext cx="3981033" cy="327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6178" name="Picture 2" descr="http://images.anandtech.com/doci/8557/1%20-%20MSI%20Chipset%20Diagra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1485899"/>
            <a:ext cx="4938920" cy="5086350"/>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2"/>
          <p:cNvSpPr>
            <a:spLocks noGrp="1" noChangeArrowheads="1"/>
          </p:cNvSpPr>
          <p:nvPr>
            <p:ph type="title"/>
          </p:nvPr>
        </p:nvSpPr>
        <p:spPr>
          <a:ln/>
        </p:spPr>
        <p:txBody>
          <a:bodyPr vert="horz" lIns="0" tIns="0" rIns="0" bIns="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t>Typical Hardware Architecture</a:t>
            </a: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66</a:t>
            </a:fld>
            <a:endParaRPr lang="en-US" altLang="en-US" dirty="0"/>
          </a:p>
        </p:txBody>
      </p:sp>
      <p:sp>
        <p:nvSpPr>
          <p:cNvPr id="19460" name="AutoShape 4"/>
          <p:cNvSpPr>
            <a:spLocks noChangeArrowheads="1"/>
          </p:cNvSpPr>
          <p:nvPr/>
        </p:nvSpPr>
        <p:spPr bwMode="auto">
          <a:xfrm>
            <a:off x="8610600" y="1108269"/>
            <a:ext cx="1524000" cy="640080"/>
          </a:xfrm>
          <a:prstGeom prst="wedgeRoundRectCallout">
            <a:avLst>
              <a:gd name="adj1" fmla="val -69480"/>
              <a:gd name="adj2" fmla="val 63288"/>
              <a:gd name="adj3" fmla="val 16667"/>
            </a:avLst>
          </a:prstGeom>
          <a:solidFill>
            <a:srgbClr val="FFEBAB"/>
          </a:solidFill>
          <a:ln w="9525">
            <a:solidFill>
              <a:schemeClr val="tx1"/>
            </a:solidFill>
            <a:miter lim="800000"/>
            <a:headEnd/>
            <a:tailEnd/>
          </a:ln>
          <a:effectLst/>
        </p:spPr>
        <p:txBody>
          <a:bodyPr/>
          <a:lstStyle/>
          <a:p>
            <a:pPr algn="ctr"/>
            <a:r>
              <a:rPr lang="en-US" dirty="0"/>
              <a:t>CPU</a:t>
            </a:r>
          </a:p>
          <a:p>
            <a:pPr algn="ctr"/>
            <a:r>
              <a:rPr lang="en-US" dirty="0"/>
              <a:t>(the “</a:t>
            </a:r>
            <a:r>
              <a:rPr lang="en-US" b="1" dirty="0">
                <a:solidFill>
                  <a:srgbClr val="C00000"/>
                </a:solidFill>
              </a:rPr>
              <a:t>host</a:t>
            </a:r>
            <a:r>
              <a:rPr lang="en-US" dirty="0"/>
              <a:t>”)</a:t>
            </a:r>
          </a:p>
        </p:txBody>
      </p:sp>
      <p:sp>
        <p:nvSpPr>
          <p:cNvPr id="19461" name="AutoShape 5"/>
          <p:cNvSpPr>
            <a:spLocks noChangeArrowheads="1"/>
          </p:cNvSpPr>
          <p:nvPr/>
        </p:nvSpPr>
        <p:spPr bwMode="auto">
          <a:xfrm>
            <a:off x="2753396" y="1106362"/>
            <a:ext cx="2733005" cy="640080"/>
          </a:xfrm>
          <a:prstGeom prst="wedgeRoundRectCallout">
            <a:avLst>
              <a:gd name="adj1" fmla="val 62835"/>
              <a:gd name="adj2" fmla="val 40064"/>
              <a:gd name="adj3" fmla="val 16667"/>
            </a:avLst>
          </a:prstGeom>
          <a:solidFill>
            <a:srgbClr val="FFEBAB"/>
          </a:solidFill>
          <a:ln w="9525">
            <a:solidFill>
              <a:schemeClr val="tx1"/>
            </a:solidFill>
            <a:miter lim="800000"/>
            <a:headEnd/>
            <a:tailEnd/>
          </a:ln>
          <a:effectLst/>
        </p:spPr>
        <p:txBody>
          <a:bodyPr/>
          <a:lstStyle/>
          <a:p>
            <a:pPr algn="ctr"/>
            <a:r>
              <a:rPr lang="en-US" dirty="0"/>
              <a:t>GPU w/ local DRAM</a:t>
            </a:r>
          </a:p>
          <a:p>
            <a:pPr algn="ctr"/>
            <a:r>
              <a:rPr lang="en-US" dirty="0"/>
              <a:t>(the “</a:t>
            </a:r>
            <a:r>
              <a:rPr lang="en-US" b="1" dirty="0">
                <a:solidFill>
                  <a:srgbClr val="C00000"/>
                </a:solidFill>
              </a:rPr>
              <a:t>device</a:t>
            </a:r>
            <a:r>
              <a:rPr lang="en-US" dirty="0"/>
              <a:t>”)</a:t>
            </a:r>
          </a:p>
        </p:txBody>
      </p:sp>
      <mc:AlternateContent xmlns:mc="http://schemas.openxmlformats.org/markup-compatibility/2006" xmlns:a14="http://schemas.microsoft.com/office/drawing/2010/main">
        <mc:Choice Requires="a14">
          <p:sp>
            <p:nvSpPr>
              <p:cNvPr id="19464" name="Rectangle 8"/>
              <p:cNvSpPr>
                <a:spLocks noChangeArrowheads="1"/>
              </p:cNvSpPr>
              <p:nvPr/>
            </p:nvSpPr>
            <p:spPr bwMode="auto">
              <a:xfrm>
                <a:off x="1676400" y="6499226"/>
                <a:ext cx="1545616" cy="215444"/>
              </a:xfrm>
              <a:prstGeom prst="rect">
                <a:avLst/>
              </a:prstGeom>
              <a:noFill/>
              <a:ln w="9525">
                <a:noFill/>
                <a:miter lim="800000"/>
                <a:headEnd/>
                <a:tailEnd/>
              </a:ln>
              <a:effectLst/>
            </p:spPr>
            <p:txBody>
              <a:bodyPr wrap="none">
                <a:spAutoFit/>
              </a:bodyPr>
              <a:lstStyle/>
              <a:p>
                <a:r>
                  <a:rPr lang="en-US" sz="800" dirty="0">
                    <a:latin typeface="Arial" pitchFamily="34" charset="0"/>
                  </a:rPr>
                  <a:t>[http://www.anandtech.com]</a:t>
                </a:r>
                <a14:m>
                  <m:oMath xmlns:m="http://schemas.openxmlformats.org/officeDocument/2006/math">
                    <m:r>
                      <a:rPr lang="en-US" sz="800" b="0" i="1" smtClean="0">
                        <a:latin typeface="Cambria Math" panose="02040503050406030204" pitchFamily="18" charset="0"/>
                      </a:rPr>
                      <m:t>→</m:t>
                    </m:r>
                  </m:oMath>
                </a14:m>
                <a:endParaRPr lang="en-US" sz="800" dirty="0">
                  <a:latin typeface="Arial" pitchFamily="34" charset="0"/>
                </a:endParaRPr>
              </a:p>
            </p:txBody>
          </p:sp>
        </mc:Choice>
        <mc:Fallback xmlns="">
          <p:sp>
            <p:nvSpPr>
              <p:cNvPr id="19464" name="Rectangle 8"/>
              <p:cNvSpPr>
                <a:spLocks noRot="1" noChangeAspect="1" noMove="1" noResize="1" noEditPoints="1" noAdjustHandles="1" noChangeArrowheads="1" noChangeShapeType="1" noTextEdit="1"/>
              </p:cNvSpPr>
              <p:nvPr/>
            </p:nvSpPr>
            <p:spPr bwMode="auto">
              <a:xfrm>
                <a:off x="1676400" y="6499226"/>
                <a:ext cx="1545616" cy="215444"/>
              </a:xfrm>
              <a:prstGeom prst="rect">
                <a:avLst/>
              </a:prstGeom>
              <a:blipFill>
                <a:blip r:embed="rId5"/>
                <a:stretch>
                  <a:fillRect b="-8571"/>
                </a:stretch>
              </a:blipFill>
              <a:ln w="9525">
                <a:noFill/>
                <a:miter lim="800000"/>
                <a:headEnd/>
                <a:tailEnd/>
              </a:ln>
              <a:effectLst/>
            </p:spPr>
            <p:txBody>
              <a:bodyPr/>
              <a:lstStyle/>
              <a:p>
                <a:r>
                  <a:rPr lang="en-US">
                    <a:noFill/>
                  </a:rPr>
                  <a:t> </a:t>
                </a:r>
              </a:p>
            </p:txBody>
          </p:sp>
        </mc:Fallback>
      </mc:AlternateContent>
      <p:cxnSp>
        <p:nvCxnSpPr>
          <p:cNvPr id="3" name="Straight Arrow Connector 2"/>
          <p:cNvCxnSpPr/>
          <p:nvPr/>
        </p:nvCxnSpPr>
        <p:spPr>
          <a:xfrm flipH="1">
            <a:off x="3048001" y="1936340"/>
            <a:ext cx="3733801" cy="3092861"/>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5276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Euler Node, 2015 Vintage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1524000"/>
            <a:ext cx="6858000" cy="5143500"/>
          </a:xfrm>
          <a:prstGeom prst="rect">
            <a:avLst/>
          </a:prstGeom>
        </p:spPr>
      </p:pic>
      <p:sp>
        <p:nvSpPr>
          <p:cNvPr id="3" name="Slide Number Placeholder 2"/>
          <p:cNvSpPr>
            <a:spLocks noGrp="1"/>
          </p:cNvSpPr>
          <p:nvPr>
            <p:ph type="sldNum" sz="quarter" idx="12"/>
          </p:nvPr>
        </p:nvSpPr>
        <p:spPr/>
        <p:txBody>
          <a:bodyPr/>
          <a:lstStyle/>
          <a:p>
            <a:fld id="{188C6317-70AC-4AE5-9CBB-AC3D12EDE090}" type="slidenum">
              <a:rPr lang="en-US" altLang="en-US" smtClean="0"/>
              <a:pPr/>
              <a:t>67</a:t>
            </a:fld>
            <a:endParaRPr lang="en-US" altLang="en-US"/>
          </a:p>
        </p:txBody>
      </p:sp>
    </p:spTree>
    <p:extLst>
      <p:ext uri="{BB962C8B-B14F-4D97-AF65-F5344CB8AC3E}">
        <p14:creationId xmlns:p14="http://schemas.microsoft.com/office/powerpoint/2010/main" val="1210481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kern="0" dirty="0"/>
              <a:t>NVIDIA GPU Roadmap</a:t>
            </a:r>
            <a:endParaRPr lang="en-US" dirty="0"/>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68</a:t>
            </a:fld>
            <a:endParaRPr lang="en-US" altLang="en-US"/>
          </a:p>
        </p:txBody>
      </p:sp>
      <p:sp>
        <p:nvSpPr>
          <p:cNvPr id="6" name="Rectangle 5"/>
          <p:cNvSpPr/>
          <p:nvPr/>
        </p:nvSpPr>
        <p:spPr>
          <a:xfrm>
            <a:off x="2711010" y="6152811"/>
            <a:ext cx="5081199" cy="369332"/>
          </a:xfrm>
          <a:prstGeom prst="rect">
            <a:avLst/>
          </a:prstGeom>
        </p:spPr>
        <p:txBody>
          <a:bodyPr wrap="none">
            <a:spAutoFit/>
          </a:bodyPr>
          <a:lstStyle/>
          <a:p>
            <a:pPr marL="285750" indent="-285750">
              <a:buFont typeface="Courier New" panose="02070309020205020404" pitchFamily="49" charset="0"/>
              <a:buChar char="o"/>
            </a:pPr>
            <a:r>
              <a:rPr lang="en-US" dirty="0"/>
              <a:t>Latest architecture for scientific computing: Volta</a:t>
            </a:r>
          </a:p>
        </p:txBody>
      </p:sp>
      <p:pic>
        <p:nvPicPr>
          <p:cNvPr id="6146" name="Picture 2" descr="Image result for nvidia gpu roadmap"/>
          <p:cNvPicPr>
            <a:picLocks noChangeAspect="1" noChangeArrowheads="1"/>
          </p:cNvPicPr>
          <p:nvPr/>
        </p:nvPicPr>
        <p:blipFill rotWithShape="1">
          <a:blip r:embed="rId3">
            <a:extLst>
              <a:ext uri="{28A0092B-C50C-407E-A947-70E740481C1C}">
                <a14:useLocalDpi xmlns:a14="http://schemas.microsoft.com/office/drawing/2010/main" val="0"/>
              </a:ext>
            </a:extLst>
          </a:blip>
          <a:srcRect l="1705" t="15640" r="3220" b="14473"/>
          <a:stretch/>
        </p:blipFill>
        <p:spPr bwMode="auto">
          <a:xfrm>
            <a:off x="1070875" y="885061"/>
            <a:ext cx="9055984" cy="499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924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computing: eager to accommodate Machine Learning needs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p:cNvPicPr>
            <a:picLocks noChangeAspect="1"/>
          </p:cNvPicPr>
          <p:nvPr/>
        </p:nvPicPr>
        <p:blipFill>
          <a:blip r:embed="rId2"/>
          <a:stretch>
            <a:fillRect/>
          </a:stretch>
        </p:blipFill>
        <p:spPr>
          <a:xfrm>
            <a:off x="2004730" y="1298765"/>
            <a:ext cx="7762013" cy="4847250"/>
          </a:xfrm>
          <a:prstGeom prst="rect">
            <a:avLst/>
          </a:prstGeom>
        </p:spPr>
      </p:pic>
    </p:spTree>
    <p:extLst>
      <p:ext uri="{BB962C8B-B14F-4D97-AF65-F5344CB8AC3E}">
        <p14:creationId xmlns:p14="http://schemas.microsoft.com/office/powerpoint/2010/main" val="33796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Speed:</a:t>
            </a:r>
            <a:br>
              <a:rPr lang="en-US" dirty="0"/>
            </a:br>
            <a:r>
              <a:rPr lang="en-US" sz="2200" dirty="0"/>
              <a:t>Widening of the Processor-DRAM Performance Gap</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normAutofit lnSpcReduction="10000"/>
              </a:bodyPr>
              <a:lstStyle/>
              <a:p>
                <a:endParaRPr lang="en-US" sz="2000" dirty="0"/>
              </a:p>
              <a:p>
                <a:r>
                  <a:rPr lang="en-US" sz="2000" dirty="0"/>
                  <a:t>Plot:*log* scale, the increasing gap between CPU and memory</a:t>
                </a:r>
              </a:p>
              <a:p>
                <a:pPr lvl="1"/>
                <a:r>
                  <a:rPr lang="en-US" sz="1600" dirty="0"/>
                  <a:t>The memory baseline: 64 KB DRAM in 1980</a:t>
                </a:r>
              </a:p>
              <a:p>
                <a:endParaRPr lang="en-US" sz="1900" dirty="0"/>
              </a:p>
              <a:p>
                <a:r>
                  <a:rPr lang="en-US" sz="2000" dirty="0"/>
                  <a:t>Memory speed increasing rate: </a:t>
                </a:r>
                <a14:m>
                  <m:oMath xmlns:m="http://schemas.openxmlformats.org/officeDocument/2006/math">
                    <m:r>
                      <a:rPr lang="en-US" sz="2000" b="0" i="1" smtClean="0">
                        <a:latin typeface="Cambria Math" panose="02040503050406030204" pitchFamily="18" charset="0"/>
                      </a:rPr>
                      <m:t>≈</m:t>
                    </m:r>
                  </m:oMath>
                </a14:m>
                <a:r>
                  <a:rPr lang="en-US" sz="2000" dirty="0"/>
                  <a:t> 1.07/year</a:t>
                </a:r>
              </a:p>
              <a:p>
                <a:endParaRPr lang="en-US" sz="2000" dirty="0"/>
              </a:p>
              <a:p>
                <a:r>
                  <a:rPr lang="en-US" sz="2000" dirty="0"/>
                  <a:t>Processors improved </a:t>
                </a:r>
              </a:p>
              <a:p>
                <a:pPr lvl="1"/>
                <a:r>
                  <a:rPr lang="en-US" sz="1500" dirty="0"/>
                  <a:t>1.25/year (1980-1986)</a:t>
                </a:r>
              </a:p>
              <a:p>
                <a:pPr lvl="1"/>
                <a:r>
                  <a:rPr lang="en-US" sz="1500" dirty="0"/>
                  <a:t>1.52/year (1986-2004)</a:t>
                </a:r>
              </a:p>
              <a:p>
                <a:pPr lvl="1"/>
                <a:r>
                  <a:rPr lang="en-US" sz="1500" dirty="0"/>
                  <a:t>1.20/year (2004-2010)</a:t>
                </a:r>
              </a:p>
              <a:p>
                <a:endParaRPr lang="en-US" sz="2000" dirty="0"/>
              </a:p>
              <a:p>
                <a:r>
                  <a:rPr lang="en-US" sz="2000" dirty="0"/>
                  <a:t>You have the chops to process data, but can’t bring data to processor fast enough</a:t>
                </a:r>
                <a:endParaRPr lang="en-US" sz="1800" dirty="0"/>
              </a:p>
              <a:p>
                <a:endParaRPr lang="en-US" sz="1900"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7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556491" y="2324920"/>
            <a:ext cx="6603759" cy="3535986"/>
          </a:xfrm>
          <a:prstGeom prst="rect">
            <a:avLst/>
          </a:prstGeom>
        </p:spPr>
      </p:pic>
      <p:sp>
        <p:nvSpPr>
          <p:cNvPr id="5" name="Slide Number Placeholder 4">
            <a:extLst>
              <a:ext uri="{FF2B5EF4-FFF2-40B4-BE49-F238E27FC236}">
                <a16:creationId xmlns:a16="http://schemas.microsoft.com/office/drawing/2014/main" id="{D577903E-AA15-40EF-A7E6-A91D70C185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841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Fermi: High-level Perspective</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70</a:t>
            </a:fld>
            <a:endParaRPr lang="en-US" altLang="en-US" dirty="0"/>
          </a:p>
        </p:txBody>
      </p:sp>
      <p:sp>
        <p:nvSpPr>
          <p:cNvPr id="3" name="Content Placeholder 2"/>
          <p:cNvSpPr>
            <a:spLocks noGrp="1"/>
          </p:cNvSpPr>
          <p:nvPr>
            <p:ph idx="4294967295"/>
          </p:nvPr>
        </p:nvSpPr>
        <p:spPr>
          <a:xfrm>
            <a:off x="303170" y="1325554"/>
            <a:ext cx="11774734" cy="1600200"/>
          </a:xfrm>
        </p:spPr>
        <p:txBody>
          <a:bodyPr/>
          <a:lstStyle/>
          <a:p>
            <a:r>
              <a:rPr lang="en-US" sz="2000" dirty="0"/>
              <a:t>Lots of ALU (green), not much of CU (orange)</a:t>
            </a:r>
          </a:p>
          <a:p>
            <a:r>
              <a:rPr lang="en-US" sz="2000" dirty="0"/>
              <a:t>Explains why GPUs are fast for high arithmetic intensity applications</a:t>
            </a:r>
          </a:p>
          <a:p>
            <a:r>
              <a:rPr lang="en-US" sz="2000" dirty="0"/>
              <a:t>Arithmetic intensity: high when many operations performed per word of memory access</a:t>
            </a:r>
          </a:p>
          <a:p>
            <a:endParaRPr lang="en-US" sz="2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837" y="2887450"/>
            <a:ext cx="4485348" cy="3501490"/>
          </a:xfrm>
          <a:prstGeom prst="rect">
            <a:avLst/>
          </a:prstGeom>
        </p:spPr>
      </p:pic>
    </p:spTree>
    <p:extLst>
      <p:ext uri="{BB962C8B-B14F-4D97-AF65-F5344CB8AC3E}">
        <p14:creationId xmlns:p14="http://schemas.microsoft.com/office/powerpoint/2010/main" val="4121167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Fermi Architecture</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endParaRPr lang="en-US" sz="2000" dirty="0" smtClean="0"/>
              </a:p>
              <a:p>
                <a:r>
                  <a:rPr lang="en-US" sz="2000" dirty="0"/>
                  <a:t>Late 2009, early 2010</a:t>
                </a:r>
              </a:p>
              <a:p>
                <a:r>
                  <a:rPr lang="en-US" sz="2000" dirty="0"/>
                  <a:t>40 nm technology</a:t>
                </a:r>
              </a:p>
              <a:p>
                <a:r>
                  <a:rPr lang="en-US" sz="2000" dirty="0"/>
                  <a:t>Three billion transistors</a:t>
                </a:r>
              </a:p>
              <a:p>
                <a:r>
                  <a:rPr lang="en-US" sz="2000" dirty="0"/>
                  <a:t>512 Scalar Processors (</a:t>
                </a:r>
                <a:r>
                  <a:rPr lang="en-US" sz="2000" dirty="0" smtClean="0"/>
                  <a:t>SP), or “</a:t>
                </a:r>
                <a:r>
                  <a:rPr lang="en-US" sz="2000" dirty="0" err="1" smtClean="0"/>
                  <a:t>shaders</a:t>
                </a:r>
                <a:r>
                  <a:rPr lang="en-US" sz="2000" dirty="0" smtClean="0"/>
                  <a:t>”</a:t>
                </a:r>
                <a:endParaRPr lang="en-US" sz="2000" dirty="0"/>
              </a:p>
              <a:p>
                <a:r>
                  <a:rPr lang="en-US" sz="2000" dirty="0"/>
                  <a:t>L1 cache (64 KB)</a:t>
                </a:r>
              </a:p>
              <a:p>
                <a:r>
                  <a:rPr lang="en-US" sz="2000" dirty="0"/>
                  <a:t>L2 cache (768 KB uniform, shared)</a:t>
                </a:r>
              </a:p>
              <a:p>
                <a:r>
                  <a:rPr lang="en-US" sz="2000" dirty="0"/>
                  <a:t>6 GB of global memory</a:t>
                </a:r>
              </a:p>
              <a:p>
                <a:r>
                  <a:rPr lang="en-US" sz="2000" dirty="0"/>
                  <a:t>Operates at low clock rate</a:t>
                </a:r>
              </a:p>
              <a:p>
                <a:r>
                  <a:rPr lang="en-US" sz="2000" dirty="0" smtClean="0"/>
                  <a:t>Memory bandwidth </a:t>
                </a:r>
                <a14:m>
                  <m:oMath xmlns:m="http://schemas.openxmlformats.org/officeDocument/2006/math">
                    <m:r>
                      <a:rPr lang="en-US" sz="2000" b="0" i="1" smtClean="0">
                        <a:latin typeface="Cambria Math" panose="02040503050406030204" pitchFamily="18" charset="0"/>
                      </a:rPr>
                      <m:t>≈</m:t>
                    </m:r>
                  </m:oMath>
                </a14:m>
                <a:r>
                  <a:rPr lang="en-US" sz="2000" dirty="0" smtClean="0"/>
                  <a:t> 200GB/s</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974"/>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2607EFA3-406F-4E56-9DD2-4C036976C4CD}" type="slidenum">
              <a:rPr lang="en-US" altLang="en-US" smtClean="0"/>
              <a:pPr/>
              <a:t>71</a:t>
            </a:fld>
            <a:endParaRPr lang="en-US" alt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6628587" y="3614148"/>
            <a:ext cx="1316355" cy="1846580"/>
          </a:xfrm>
          <a:prstGeom prst="rect">
            <a:avLst/>
          </a:prstGeom>
        </p:spPr>
      </p:pic>
      <p:pic>
        <p:nvPicPr>
          <p:cNvPr id="5" name="Picture 4"/>
          <p:cNvPicPr/>
          <p:nvPr/>
        </p:nvPicPr>
        <p:blipFill>
          <a:blip r:embed="rId5" cstate="print">
            <a:extLst>
              <a:ext uri="{28A0092B-C50C-407E-A947-70E740481C1C}">
                <a14:useLocalDpi xmlns:a14="http://schemas.microsoft.com/office/drawing/2010/main" val="0"/>
              </a:ext>
            </a:extLst>
          </a:blip>
          <a:stretch>
            <a:fillRect/>
          </a:stretch>
        </p:blipFill>
        <p:spPr>
          <a:xfrm>
            <a:off x="8036381" y="964928"/>
            <a:ext cx="3337560" cy="5458460"/>
          </a:xfrm>
          <a:prstGeom prst="rect">
            <a:avLst/>
          </a:prstGeom>
        </p:spPr>
      </p:pic>
      <p:sp>
        <p:nvSpPr>
          <p:cNvPr id="7" name="Right Arrow 6"/>
          <p:cNvSpPr/>
          <p:nvPr/>
        </p:nvSpPr>
        <p:spPr>
          <a:xfrm flipH="1">
            <a:off x="7827466" y="3690349"/>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888249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NVIDIA Volta GV100: microarchitecture schematic and nomenclature</a:t>
            </a:r>
          </a:p>
        </p:txBody>
      </p:sp>
      <mc:AlternateContent xmlns:mc="http://schemas.openxmlformats.org/markup-compatibility/2006">
        <mc:Choice xmlns:a14="http://schemas.microsoft.com/office/drawing/2010/main" Requires="a14">
          <p:sp>
            <p:nvSpPr>
              <p:cNvPr id="8" name="Content Placeholder 7"/>
              <p:cNvSpPr>
                <a:spLocks noGrp="1"/>
              </p:cNvSpPr>
              <p:nvPr>
                <p:ph sz="half" idx="1"/>
              </p:nvPr>
            </p:nvSpPr>
            <p:spPr/>
            <p:txBody>
              <a:bodyPr>
                <a:normAutofit fontScale="85000" lnSpcReduction="20000"/>
              </a:bodyPr>
              <a:lstStyle/>
              <a:p>
                <a:r>
                  <a:rPr lang="en-US" sz="2000" dirty="0"/>
                  <a:t>21.1 billion transistors</a:t>
                </a:r>
              </a:p>
              <a:p>
                <a:endParaRPr lang="en-US" sz="2000" dirty="0"/>
              </a:p>
              <a:p>
                <a:r>
                  <a:rPr lang="en-US" sz="2000" dirty="0"/>
                  <a:t>GPC – 6 of them</a:t>
                </a:r>
              </a:p>
              <a:p>
                <a:pPr lvl="1"/>
                <a:r>
                  <a:rPr lang="en-US" sz="1800" dirty="0"/>
                  <a:t>GPU Processing Cluster</a:t>
                </a:r>
              </a:p>
              <a:p>
                <a:endParaRPr lang="en-US" sz="2000" dirty="0"/>
              </a:p>
              <a:p>
                <a:r>
                  <a:rPr lang="en-US" sz="2000" dirty="0"/>
                  <a:t>TPC – 42 of them</a:t>
                </a:r>
              </a:p>
              <a:p>
                <a:pPr lvl="1"/>
                <a:r>
                  <a:rPr lang="en-US" sz="1600" dirty="0"/>
                  <a:t>Texture Processing Cluster</a:t>
                </a:r>
              </a:p>
              <a:p>
                <a:pPr lvl="1"/>
                <a:endParaRPr lang="en-US" sz="1600" dirty="0"/>
              </a:p>
              <a:p>
                <a:r>
                  <a:rPr lang="en-US" sz="2000" dirty="0"/>
                  <a:t>SM – 84 of them</a:t>
                </a:r>
              </a:p>
              <a:p>
                <a:pPr lvl="1"/>
                <a:r>
                  <a:rPr lang="en-US" sz="1600" dirty="0"/>
                  <a:t>Stream multiprocessor</a:t>
                </a:r>
              </a:p>
              <a:p>
                <a:pPr lvl="1"/>
                <a:endParaRPr lang="en-US" sz="1600" dirty="0"/>
              </a:p>
              <a:p>
                <a:r>
                  <a:rPr lang="en-US" sz="2000" dirty="0"/>
                  <a:t>A full GV100 has</a:t>
                </a:r>
              </a:p>
              <a:p>
                <a:pPr lvl="1"/>
                <a:r>
                  <a:rPr lang="en-US" sz="1600" dirty="0"/>
                  <a:t>Six GPCs, each of which has</a:t>
                </a:r>
              </a:p>
              <a:p>
                <a:pPr lvl="2"/>
                <a:r>
                  <a:rPr lang="en-US" sz="1400" dirty="0"/>
                  <a:t>Seven TCP, each with</a:t>
                </a:r>
              </a:p>
              <a:p>
                <a:pPr lvl="3"/>
                <a:r>
                  <a:rPr lang="en-US" sz="1200" dirty="0"/>
                  <a:t>Two SMs</a:t>
                </a:r>
              </a:p>
              <a:p>
                <a:endParaRPr lang="en-US" sz="2000" dirty="0"/>
              </a:p>
              <a:p>
                <a14:m>
                  <m:oMath xmlns:m="http://schemas.openxmlformats.org/officeDocument/2006/math">
                    <m:r>
                      <a:rPr lang="en-US" sz="2000" i="1" dirty="0" smtClean="0">
                        <a:latin typeface="Cambria Math" panose="02040503050406030204" pitchFamily="18" charset="0"/>
                      </a:rPr>
                      <m:t> 6</m:t>
                    </m:r>
                    <m:r>
                      <a:rPr lang="en-US" sz="2000" b="0" i="1" dirty="0" smtClean="0">
                        <a:latin typeface="Cambria Math" panose="02040503050406030204" pitchFamily="18" charset="0"/>
                      </a:rPr>
                      <m:t>×7×2=</m:t>
                    </m:r>
                    <m:r>
                      <a:rPr lang="en-US" sz="2000" i="1" dirty="0" smtClean="0">
                        <a:latin typeface="Cambria Math" panose="02040503050406030204" pitchFamily="18" charset="0"/>
                      </a:rPr>
                      <m:t>84</m:t>
                    </m:r>
                  </m:oMath>
                </a14:m>
                <a:endParaRPr lang="en-US" sz="2000" dirty="0"/>
              </a:p>
            </p:txBody>
          </p:sp>
        </mc:Choice>
        <mc:Fallback>
          <p:sp>
            <p:nvSpPr>
              <p:cNvPr id="8" name="Content Placeholder 7"/>
              <p:cNvSpPr>
                <a:spLocks noGrp="1" noRot="1" noChangeAspect="1" noMove="1" noResize="1" noEditPoints="1" noAdjustHandles="1" noChangeArrowheads="1" noChangeShapeType="1" noTextEdit="1"/>
              </p:cNvSpPr>
              <p:nvPr>
                <p:ph sz="half" idx="1"/>
              </p:nvPr>
            </p:nvSpPr>
            <p:spPr>
              <a:blipFill>
                <a:blip r:embed="rId3"/>
                <a:stretch>
                  <a:fillRect l="-541" t="-2022"/>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88C6317-70AC-4AE5-9CBB-AC3D12EDE090}" type="slidenum">
              <a:rPr lang="en-US" altLang="en-US" smtClean="0"/>
              <a:pPr/>
              <a:t>72</a:t>
            </a:fld>
            <a:endParaRPr lang="en-US" altLang="en-US"/>
          </a:p>
        </p:txBody>
      </p:sp>
      <p:sp>
        <p:nvSpPr>
          <p:cNvPr id="4" name="AutoShape 4" descr="The Pascal GP100 Streaming Multiprocesso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The Pascal GP100 Streaming Multiprocessor"/>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3524201" y="1352288"/>
            <a:ext cx="8626989" cy="5100250"/>
          </a:xfrm>
          <a:prstGeom prst="rect">
            <a:avLst/>
          </a:prstGeom>
        </p:spPr>
      </p:pic>
    </p:spTree>
    <p:extLst>
      <p:ext uri="{BB962C8B-B14F-4D97-AF65-F5344CB8AC3E}">
        <p14:creationId xmlns:p14="http://schemas.microsoft.com/office/powerpoint/2010/main" val="362189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NVIDIA Volta GV100: microarchitecture schematic and nomenclature</a:t>
            </a:r>
          </a:p>
        </p:txBody>
      </p:sp>
      <p:sp>
        <p:nvSpPr>
          <p:cNvPr id="7" name="Content Placeholder 6"/>
          <p:cNvSpPr>
            <a:spLocks noGrp="1"/>
          </p:cNvSpPr>
          <p:nvPr>
            <p:ph sz="half" idx="1"/>
          </p:nvPr>
        </p:nvSpPr>
        <p:spPr/>
        <p:txBody>
          <a:bodyPr/>
          <a:lstStyle/>
          <a:p>
            <a:endParaRPr lang="en-US" dirty="0"/>
          </a:p>
          <a:p>
            <a:r>
              <a:rPr lang="en-US" dirty="0"/>
              <a:t>Each SM has</a:t>
            </a:r>
          </a:p>
          <a:p>
            <a:pPr lvl="1"/>
            <a:r>
              <a:rPr lang="en-US" dirty="0"/>
              <a:t>64 FP32 scalar processors (SPs)</a:t>
            </a:r>
          </a:p>
          <a:p>
            <a:pPr lvl="1"/>
            <a:r>
              <a:rPr lang="en-US" dirty="0"/>
              <a:t>64 INT32 scalar processors (SPs)</a:t>
            </a:r>
          </a:p>
          <a:p>
            <a:pPr lvl="1"/>
            <a:r>
              <a:rPr lang="en-US" dirty="0"/>
              <a:t>32 FP64 scalar processors (SPs)</a:t>
            </a:r>
          </a:p>
          <a:p>
            <a:pPr lvl="1"/>
            <a:r>
              <a:rPr lang="en-US" dirty="0"/>
              <a:t>8 Tensor scalar processors (SPs)</a:t>
            </a:r>
          </a:p>
          <a:p>
            <a:pPr lvl="1"/>
            <a:r>
              <a:rPr lang="en-US" dirty="0"/>
              <a:t>Four texture units</a:t>
            </a:r>
          </a:p>
          <a:p>
            <a:pPr lvl="1"/>
            <a:r>
              <a:rPr lang="en-US" dirty="0"/>
              <a:t>It’s own L0 Instruction Cache</a:t>
            </a:r>
          </a:p>
          <a:p>
            <a:pPr lvl="1"/>
            <a:r>
              <a:rPr lang="en-US" dirty="0"/>
              <a:t>A wrap scheduler</a:t>
            </a:r>
          </a:p>
          <a:p>
            <a:pPr lvl="1"/>
            <a:r>
              <a:rPr lang="en-US" dirty="0"/>
              <a:t>A Dispatch unit</a:t>
            </a:r>
          </a:p>
          <a:p>
            <a:pPr lvl="1"/>
            <a:r>
              <a:rPr lang="en-US" dirty="0"/>
              <a:t>16,384 registers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p:cNvSpPr>
                <a:spLocks noGrp="1"/>
              </p:cNvSpPr>
              <p:nvPr>
                <p:ph type="body" sz="quarter" idx="13"/>
              </p:nvPr>
            </p:nvSpPr>
            <p:spPr>
              <a:xfrm>
                <a:off x="147344" y="6525676"/>
                <a:ext cx="542123" cy="205819"/>
              </a:xfrm>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p:cNvSpPr>
                <a:spLocks noGrp="1" noRot="1" noChangeAspect="1" noMove="1" noResize="1" noEditPoints="1" noAdjustHandles="1" noChangeArrowheads="1" noChangeShapeType="1" noTextEdit="1"/>
              </p:cNvSpPr>
              <p:nvPr>
                <p:ph type="body" sz="quarter" idx="13"/>
              </p:nvPr>
            </p:nvSpPr>
            <p:spPr>
              <a:xfrm>
                <a:off x="147344" y="6525676"/>
                <a:ext cx="542123" cy="205819"/>
              </a:xfrm>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178286" y="839869"/>
            <a:ext cx="4445517" cy="6003461"/>
          </a:xfrm>
          <a:prstGeom prst="rect">
            <a:avLst/>
          </a:prstGeom>
        </p:spPr>
      </p:pic>
    </p:spTree>
    <p:extLst>
      <p:ext uri="{BB962C8B-B14F-4D97-AF65-F5344CB8AC3E}">
        <p14:creationId xmlns:p14="http://schemas.microsoft.com/office/powerpoint/2010/main" val="37902204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overview, last four NVIDIA GPU generations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endParaRPr lang="en-US" dirty="0"/>
              </a:p>
              <a:p>
                <a:endParaRPr lang="en-US" dirty="0"/>
              </a:p>
              <a:p>
                <a:endParaRPr lang="en-US" dirty="0"/>
              </a:p>
              <a:p>
                <a:endParaRPr lang="en-US" dirty="0"/>
              </a:p>
              <a:p>
                <a:r>
                  <a:rPr lang="en-US" dirty="0"/>
                  <a:t>This is what more transistors buys you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14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3"/>
              </p:nvPr>
            </p:nvSpPr>
            <p:spPr>
              <a:xfrm>
                <a:off x="147344" y="6525676"/>
                <a:ext cx="556793" cy="205819"/>
              </a:xfrm>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3"/>
              </p:nvPr>
            </p:nvSpPr>
            <p:spPr>
              <a:xfrm>
                <a:off x="147344" y="6525676"/>
                <a:ext cx="556793" cy="205819"/>
              </a:xfrm>
              <a:blipFill>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6226913" y="953335"/>
            <a:ext cx="5645101" cy="5675250"/>
          </a:xfrm>
          <a:prstGeom prst="rect">
            <a:avLst/>
          </a:prstGeom>
        </p:spPr>
      </p:pic>
      <p:cxnSp>
        <p:nvCxnSpPr>
          <p:cNvPr id="8" name="Straight Connector 7"/>
          <p:cNvCxnSpPr/>
          <p:nvPr/>
        </p:nvCxnSpPr>
        <p:spPr>
          <a:xfrm flipV="1">
            <a:off x="6357558" y="3858083"/>
            <a:ext cx="5148231" cy="7966"/>
          </a:xfrm>
          <a:prstGeom prst="line">
            <a:avLst/>
          </a:prstGeom>
          <a:ln w="25400">
            <a:solidFill>
              <a:srgbClr val="ED7D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412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62200" y="381000"/>
            <a:ext cx="6842760" cy="5311140"/>
          </a:xfrm>
          <a:prstGeom prst="rect">
            <a:avLst/>
          </a:prstGeom>
        </p:spPr>
      </p:pic>
      <p:sp>
        <p:nvSpPr>
          <p:cNvPr id="4" name="Slide Number Placeholder 3"/>
          <p:cNvSpPr>
            <a:spLocks noGrp="1"/>
          </p:cNvSpPr>
          <p:nvPr>
            <p:ph type="sldNum" sz="quarter" idx="12"/>
          </p:nvPr>
        </p:nvSpPr>
        <p:spPr/>
        <p:txBody>
          <a:bodyPr/>
          <a:lstStyle/>
          <a:p>
            <a:fld id="{0DADA60C-5EC0-4A30-9E3E-F1AD4B17CF03}" type="slidenum">
              <a:rPr lang="en-US" altLang="en-US" smtClean="0"/>
              <a:pPr/>
              <a:t>75</a:t>
            </a:fld>
            <a:endParaRPr lang="en-US" altLang="en-US" dirty="0"/>
          </a:p>
        </p:txBody>
      </p:sp>
      <p:sp>
        <p:nvSpPr>
          <p:cNvPr id="3" name="TextBox 2"/>
          <p:cNvSpPr txBox="1"/>
          <p:nvPr/>
        </p:nvSpPr>
        <p:spPr>
          <a:xfrm>
            <a:off x="2590800" y="6248400"/>
            <a:ext cx="5920210" cy="338554"/>
          </a:xfrm>
          <a:prstGeom prst="rect">
            <a:avLst/>
          </a:prstGeom>
          <a:noFill/>
        </p:spPr>
        <p:txBody>
          <a:bodyPr wrap="none" rtlCol="0">
            <a:spAutoFit/>
          </a:bodyPr>
          <a:lstStyle/>
          <a:p>
            <a:r>
              <a:rPr lang="en-US" sz="1600" dirty="0"/>
              <a:t>Pascal (P100) doubled the single precision performance: 10.6 TFLOPS</a:t>
            </a:r>
          </a:p>
        </p:txBody>
      </p:sp>
    </p:spTree>
    <p:extLst>
      <p:ext uri="{BB962C8B-B14F-4D97-AF65-F5344CB8AC3E}">
        <p14:creationId xmlns:p14="http://schemas.microsoft.com/office/powerpoint/2010/main" val="3519265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High Speed Requires High Bandwidth</a:t>
            </a:r>
            <a:endParaRPr lang="en-US" sz="1800" dirty="0"/>
          </a:p>
        </p:txBody>
      </p:sp>
      <p:sp>
        <p:nvSpPr>
          <p:cNvPr id="3" name="Content Placeholder 2"/>
          <p:cNvSpPr>
            <a:spLocks noGrp="1"/>
          </p:cNvSpPr>
          <p:nvPr>
            <p:ph idx="1"/>
          </p:nvPr>
        </p:nvSpPr>
        <p:spPr/>
        <p:txBody>
          <a:bodyPr/>
          <a:lstStyle/>
          <a:p>
            <a:endParaRPr lang="en-US" sz="1800" dirty="0"/>
          </a:p>
          <a:p>
            <a:pPr marL="0" indent="0">
              <a:buNone/>
            </a:pPr>
            <a:endParaRPr lang="en-US" sz="1800" dirty="0"/>
          </a:p>
          <a:p>
            <a:r>
              <a:rPr lang="en-US" sz="1800" dirty="0"/>
              <a:t>Assume that you want to add two arrays and reach 1 </a:t>
            </a:r>
            <a:r>
              <a:rPr lang="en-US" sz="1800" dirty="0" err="1"/>
              <a:t>Tflops</a:t>
            </a:r>
            <a:r>
              <a:rPr lang="en-US" sz="1800" dirty="0"/>
              <a:t>: 1E12 ops/second</a:t>
            </a:r>
          </a:p>
          <a:p>
            <a:r>
              <a:rPr lang="en-US" sz="1800" dirty="0"/>
              <a:t>You need to fetch/feed 2E12 operands per second…</a:t>
            </a:r>
          </a:p>
          <a:p>
            <a:r>
              <a:rPr lang="en-US" sz="1800" dirty="0"/>
              <a:t>Assume each number is stored using 4 bytes (float or integer) </a:t>
            </a:r>
          </a:p>
          <a:p>
            <a:r>
              <a:rPr lang="en-US" sz="1800" dirty="0"/>
              <a:t>You need to fetch 2E12*4 bytes in a second.  This is 8E12 B/s, which is 8 TB/s…</a:t>
            </a:r>
          </a:p>
          <a:p>
            <a:r>
              <a:rPr lang="en-US" sz="1800" dirty="0"/>
              <a:t>You haven’t taken into account that you probably want to send back the outcome of the operation that you carry out</a:t>
            </a:r>
          </a:p>
          <a:p>
            <a:pPr lvl="1"/>
            <a:endParaRPr lang="en-US" sz="1400" dirty="0"/>
          </a:p>
          <a:p>
            <a:pPr lvl="1"/>
            <a:endParaRPr lang="en-US" sz="1400" dirty="0"/>
          </a:p>
          <a:p>
            <a:r>
              <a:rPr lang="en-US" sz="1800" dirty="0"/>
              <a:t>The global memory bandwidth on the GPU is in the neighborhood of 1 TB/s (</a:t>
            </a:r>
            <a:r>
              <a:rPr lang="en-US" sz="1800" dirty="0">
                <a:solidFill>
                  <a:srgbClr val="0070C0"/>
                </a:solidFill>
              </a:rPr>
              <a:t>1000 GB/s</a:t>
            </a:r>
            <a:r>
              <a:rPr lang="en-US" sz="1800" dirty="0"/>
              <a:t>)</a:t>
            </a:r>
          </a:p>
          <a:p>
            <a:pPr lvl="1"/>
            <a:r>
              <a:rPr lang="en-US" sz="1800" dirty="0"/>
              <a:t>About 8 times less than what you need </a:t>
            </a:r>
            <a:endParaRPr lang="en-US" sz="1800" dirty="0" smtClean="0"/>
          </a:p>
          <a:p>
            <a:pPr lvl="2"/>
            <a:r>
              <a:rPr lang="en-US" sz="1600" dirty="0" smtClean="0"/>
              <a:t>Conclusion: you need data in cache, global memory can’t sustain 1 </a:t>
            </a:r>
            <a:r>
              <a:rPr lang="en-US" sz="1600" dirty="0" err="1" smtClean="0"/>
              <a:t>Tflops</a:t>
            </a:r>
            <a:endParaRPr lang="en-US" sz="1600" dirty="0"/>
          </a:p>
          <a:p>
            <a:pPr lvl="1"/>
            <a:endParaRPr lang="en-US" sz="1400" dirty="0"/>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76</a:t>
            </a:fld>
            <a:endParaRPr lang="en-US" altLang="en-US" dirty="0"/>
          </a:p>
        </p:txBody>
      </p:sp>
    </p:spTree>
    <p:extLst>
      <p:ext uri="{BB962C8B-B14F-4D97-AF65-F5344CB8AC3E}">
        <p14:creationId xmlns:p14="http://schemas.microsoft.com/office/powerpoint/2010/main" val="37943154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a:t>
            </a:r>
            <a:r>
              <a:rPr lang="de-DE" dirty="0"/>
              <a:t> in a CPU-GPU System</a:t>
            </a:r>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77</a:t>
            </a:fld>
            <a:endParaRPr lang="en-US" altLang="en-US"/>
          </a:p>
        </p:txBody>
      </p:sp>
      <p:sp>
        <p:nvSpPr>
          <p:cNvPr id="5" name="Text Box 10"/>
          <p:cNvSpPr txBox="1">
            <a:spLocks noChangeArrowheads="1"/>
          </p:cNvSpPr>
          <p:nvPr/>
        </p:nvSpPr>
        <p:spPr bwMode="auto">
          <a:xfrm>
            <a:off x="9982200" y="6400801"/>
            <a:ext cx="609600" cy="366713"/>
          </a:xfrm>
          <a:prstGeom prst="rect">
            <a:avLst/>
          </a:prstGeom>
          <a:noFill/>
          <a:ln w="9525">
            <a:noFill/>
            <a:miter lim="800000"/>
            <a:headEnd/>
            <a:tailEnd/>
          </a:ln>
          <a:effectLst/>
        </p:spPr>
        <p:txBody>
          <a:bodyPr>
            <a:spAutoFit/>
          </a:bodyPr>
          <a:lstStyle/>
          <a:p>
            <a:pPr eaLnBrk="0" hangingPunct="0">
              <a:spcBef>
                <a:spcPct val="50000"/>
              </a:spcBef>
            </a:pPr>
            <a:fld id="{2CDE3EB7-DFC4-463A-A505-64280825B4CC}" type="slidenum">
              <a:rPr lang="en-US">
                <a:latin typeface="Tahoma" pitchFamily="34" charset="0"/>
              </a:rPr>
              <a:pPr eaLnBrk="0" hangingPunct="0">
                <a:spcBef>
                  <a:spcPct val="50000"/>
                </a:spcBef>
              </a:pPr>
              <a:t>77</a:t>
            </a:fld>
            <a:endParaRPr lang="en-US" dirty="0">
              <a:latin typeface="Tahoma" pitchFamily="34" charset="0"/>
            </a:endParaRPr>
          </a:p>
        </p:txBody>
      </p:sp>
      <p:sp>
        <p:nvSpPr>
          <p:cNvPr id="26" name="Rectangle 25"/>
          <p:cNvSpPr/>
          <p:nvPr/>
        </p:nvSpPr>
        <p:spPr>
          <a:xfrm>
            <a:off x="7924799" y="1752600"/>
            <a:ext cx="2236287"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System </a:t>
            </a:r>
            <a:r>
              <a:rPr lang="en-US" dirty="0" smtClean="0"/>
              <a:t>Memory</a:t>
            </a:r>
          </a:p>
          <a:p>
            <a:pPr algn="ctr"/>
            <a:r>
              <a:rPr lang="en-US" dirty="0" smtClean="0"/>
              <a:t>(256 GB)</a:t>
            </a:r>
            <a:endParaRPr lang="en-US" dirty="0"/>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a:t>
            </a:r>
            <a:r>
              <a:rPr lang="en-US" dirty="0" smtClean="0"/>
              <a:t>SMs</a:t>
            </a:r>
            <a:endParaRPr lang="en-US" dirty="0"/>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097719" y="3362980"/>
            <a:ext cx="829073" cy="523220"/>
          </a:xfrm>
          <a:prstGeom prst="rect">
            <a:avLst/>
          </a:prstGeom>
        </p:spPr>
        <p:txBody>
          <a:bodyPr wrap="none">
            <a:spAutoFit/>
          </a:bodyPr>
          <a:lstStyle/>
          <a:p>
            <a:pPr algn="r"/>
            <a:r>
              <a:rPr lang="en-US" sz="1400" b="1" dirty="0">
                <a:solidFill>
                  <a:srgbClr val="FFC000"/>
                </a:solidFill>
                <a:latin typeface="Courier"/>
                <a:cs typeface="Courier"/>
              </a:rPr>
              <a:t>50-100</a:t>
            </a:r>
          </a:p>
          <a:p>
            <a:pPr algn="r"/>
            <a:r>
              <a:rPr lang="en-US" sz="1400" b="1" dirty="0">
                <a:solidFill>
                  <a:srgbClr val="FFC000"/>
                </a:solidFill>
                <a:latin typeface="Courier"/>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r>
              <a:rPr lang="en-US" sz="1400" b="1" dirty="0">
                <a:solidFill>
                  <a:srgbClr val="FFC000"/>
                </a:solidFill>
                <a:latin typeface="Courier"/>
                <a:cs typeface="Courier"/>
              </a:rPr>
              <a:t>8-16 GB/s</a:t>
            </a:r>
          </a:p>
        </p:txBody>
      </p:sp>
      <p:sp>
        <p:nvSpPr>
          <p:cNvPr id="37" name="Rectangle 36"/>
          <p:cNvSpPr/>
          <p:nvPr/>
        </p:nvSpPr>
        <p:spPr>
          <a:xfrm>
            <a:off x="6934200" y="3429000"/>
            <a:ext cx="1828800" cy="523220"/>
          </a:xfrm>
          <a:prstGeom prst="rect">
            <a:avLst/>
          </a:prstGeom>
        </p:spPr>
        <p:txBody>
          <a:bodyPr wrap="square">
            <a:spAutoFit/>
          </a:bodyPr>
          <a:lstStyle/>
          <a:p>
            <a:pPr algn="r"/>
            <a:r>
              <a:rPr lang="en-US" sz="1400" b="1" dirty="0">
                <a:solidFill>
                  <a:srgbClr val="FFC000"/>
                </a:solidFill>
                <a:latin typeface="Courier"/>
                <a:cs typeface="Courier"/>
              </a:rPr>
              <a:t>900</a:t>
            </a:r>
          </a:p>
          <a:p>
            <a:pPr algn="r"/>
            <a:r>
              <a:rPr lang="en-US" sz="1400" b="1" dirty="0">
                <a:solidFill>
                  <a:srgbClr val="FFC000"/>
                </a:solidFill>
                <a:latin typeface="Courier"/>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 Core</a:t>
            </a:r>
          </a:p>
        </p:txBody>
      </p:sp>
      <p:sp>
        <p:nvSpPr>
          <p:cNvPr id="39" name="Rectangle 38"/>
          <p:cNvSpPr/>
          <p:nvPr/>
        </p:nvSpPr>
        <p:spPr>
          <a:xfrm>
            <a:off x="5251688" y="1981201"/>
            <a:ext cx="1072912"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Cache</a:t>
            </a:r>
            <a:br>
              <a:rPr lang="en-US" dirty="0" smtClean="0"/>
            </a:br>
            <a:r>
              <a:rPr lang="en-US" sz="900" dirty="0" smtClean="0"/>
              <a:t>L1: 32 KB</a:t>
            </a:r>
          </a:p>
          <a:p>
            <a:pPr algn="ctr"/>
            <a:r>
              <a:rPr lang="en-US" sz="900" dirty="0" smtClean="0"/>
              <a:t>L2: 256 KB</a:t>
            </a:r>
          </a:p>
          <a:p>
            <a:pPr algn="ctr"/>
            <a:r>
              <a:rPr lang="en-US" sz="900" dirty="0" smtClean="0"/>
              <a:t>L3: 45 MB (shared)</a:t>
            </a:r>
            <a:endParaRPr lang="en-US" sz="1600" dirty="0"/>
          </a:p>
        </p:txBody>
      </p:sp>
      <p:sp>
        <p:nvSpPr>
          <p:cNvPr id="40" name="Rectangle 39"/>
          <p:cNvSpPr/>
          <p:nvPr/>
        </p:nvSpPr>
        <p:spPr>
          <a:xfrm>
            <a:off x="2935928" y="5030689"/>
            <a:ext cx="721672" cy="307777"/>
          </a:xfrm>
          <a:prstGeom prst="rect">
            <a:avLst/>
          </a:prstGeom>
        </p:spPr>
        <p:txBody>
          <a:bodyPr wrap="none">
            <a:spAutoFit/>
          </a:bodyPr>
          <a:lstStyle/>
          <a:p>
            <a:r>
              <a:rPr lang="en-US" sz="1400" b="1" dirty="0">
                <a:solidFill>
                  <a:srgbClr val="FFC000"/>
                </a:solidFill>
                <a:latin typeface="Courier"/>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algn="r"/>
            <a:r>
              <a:rPr lang="en-US" sz="1400" dirty="0" err="1">
                <a:latin typeface="Courier"/>
                <a:cs typeface="Courier"/>
              </a:rPr>
              <a:t>Infiniband</a:t>
            </a:r>
            <a:r>
              <a:rPr lang="en-US" sz="1400" dirty="0">
                <a:latin typeface="Courier"/>
                <a:cs typeface="Courier"/>
              </a:rPr>
              <a:t> to Next Node</a:t>
            </a:r>
          </a:p>
        </p:txBody>
      </p:sp>
      <p:sp>
        <p:nvSpPr>
          <p:cNvPr id="43" name="Rectangle 42"/>
          <p:cNvSpPr/>
          <p:nvPr/>
        </p:nvSpPr>
        <p:spPr>
          <a:xfrm>
            <a:off x="4463633" y="2488300"/>
            <a:ext cx="829073" cy="307777"/>
          </a:xfrm>
          <a:prstGeom prst="rect">
            <a:avLst/>
          </a:prstGeom>
        </p:spPr>
        <p:txBody>
          <a:bodyPr wrap="none">
            <a:spAutoFit/>
          </a:bodyPr>
          <a:lstStyle/>
          <a:p>
            <a:r>
              <a:rPr lang="en-US" sz="1400" b="1" dirty="0">
                <a:solidFill>
                  <a:srgbClr val="FFC000"/>
                </a:solidFill>
                <a:latin typeface="Courier"/>
                <a:cs typeface="Courier"/>
              </a:rPr>
              <a:t>80GB/s</a:t>
            </a:r>
          </a:p>
        </p:txBody>
      </p:sp>
      <p:cxnSp>
        <p:nvCxnSpPr>
          <p:cNvPr id="44" name="Straight Connector 43"/>
          <p:cNvCxnSpPr>
            <a:stCxn id="39" idx="1"/>
            <a:endCxn id="38" idx="3"/>
          </p:cNvCxnSpPr>
          <p:nvPr/>
        </p:nvCxnSpPr>
        <p:spPr>
          <a:xfrm flipH="1">
            <a:off x="4495800" y="2400301"/>
            <a:ext cx="755888"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430887"/>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High</a:t>
            </a:r>
          </a:p>
        </p:txBody>
      </p:sp>
      <p:sp>
        <p:nvSpPr>
          <p:cNvPr id="25" name="Rectangle 24"/>
          <p:cNvSpPr/>
          <p:nvPr/>
        </p:nvSpPr>
        <p:spPr>
          <a:xfrm>
            <a:off x="6730632" y="5404308"/>
            <a:ext cx="864339" cy="430887"/>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a:solidFill>
                  <a:srgbClr val="FFC000"/>
                </a:solidFill>
                <a:latin typeface="Courier"/>
                <a:cs typeface="Courier"/>
              </a:rPr>
              <a:t>Medium Low</a:t>
            </a:r>
          </a:p>
        </p:txBody>
      </p:sp>
      <p:sp>
        <p:nvSpPr>
          <p:cNvPr id="46" name="Rectangle 45"/>
          <p:cNvSpPr/>
          <p:nvPr/>
        </p:nvSpPr>
        <p:spPr>
          <a:xfrm>
            <a:off x="4447551" y="1882942"/>
            <a:ext cx="864339" cy="430887"/>
          </a:xfrm>
          <a:prstGeom prst="rect">
            <a:avLst/>
          </a:prstGeom>
        </p:spPr>
        <p:txBody>
          <a:bodyPr wrap="none">
            <a:spAutoFit/>
          </a:bodyPr>
          <a:lstStyle/>
          <a:p>
            <a:pPr algn="ctr"/>
            <a:r>
              <a:rPr lang="en-US" sz="1100" b="1" dirty="0">
                <a:solidFill>
                  <a:srgbClr val="FFC000"/>
                </a:solidFill>
                <a:latin typeface="Courier"/>
                <a:cs typeface="Courier"/>
              </a:rPr>
              <a:t>Latency:</a:t>
            </a:r>
          </a:p>
          <a:p>
            <a:pPr algn="ctr"/>
            <a:r>
              <a:rPr lang="en-US" sz="1100" b="1" dirty="0">
                <a:solidFill>
                  <a:srgbClr val="FFC000"/>
                </a:solidFill>
                <a:latin typeface="Courier"/>
                <a:cs typeface="Courier"/>
              </a:rPr>
              <a:t>Low</a:t>
            </a:r>
          </a:p>
        </p:txBody>
      </p:sp>
      <p:sp>
        <p:nvSpPr>
          <p:cNvPr id="47" name="Rectangle 46"/>
          <p:cNvSpPr/>
          <p:nvPr/>
        </p:nvSpPr>
        <p:spPr>
          <a:xfrm>
            <a:off x="7924801" y="4130842"/>
            <a:ext cx="864339"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err="1">
                <a:solidFill>
                  <a:srgbClr val="FFC000"/>
                </a:solidFill>
                <a:latin typeface="Courier"/>
                <a:cs typeface="Courier"/>
              </a:rPr>
              <a:t>Rel.Low</a:t>
            </a:r>
            <a:endParaRPr lang="en-US" sz="1100" b="1" dirty="0">
              <a:solidFill>
                <a:srgbClr val="FFC000"/>
              </a:solidFill>
              <a:latin typeface="Courier"/>
              <a:cs typeface="Courier"/>
            </a:endParaRPr>
          </a:p>
        </p:txBody>
      </p:sp>
      <p:sp>
        <p:nvSpPr>
          <p:cNvPr id="42" name="Rectangle 41"/>
          <p:cNvSpPr/>
          <p:nvPr/>
        </p:nvSpPr>
        <p:spPr>
          <a:xfrm>
            <a:off x="1600201" y="2971801"/>
            <a:ext cx="2034981" cy="1200329"/>
          </a:xfrm>
          <a:prstGeom prst="rect">
            <a:avLst/>
          </a:prstGeom>
        </p:spPr>
        <p:txBody>
          <a:bodyPr wrap="none">
            <a:spAutoFit/>
          </a:bodyPr>
          <a:lstStyle/>
          <a:p>
            <a:r>
              <a:rPr lang="en-US" dirty="0"/>
              <a:t>NOTE: The </a:t>
            </a:r>
            <a:r>
              <a:rPr lang="en-US" b="1" u="sng" dirty="0"/>
              <a:t>width</a:t>
            </a:r>
            <a:r>
              <a:rPr lang="en-US" dirty="0"/>
              <a:t> </a:t>
            </a:r>
            <a:br>
              <a:rPr lang="en-US" dirty="0"/>
            </a:br>
            <a:r>
              <a:rPr lang="en-US" dirty="0"/>
              <a:t>of the black lines is</a:t>
            </a:r>
            <a:br>
              <a:rPr lang="en-US" dirty="0"/>
            </a:br>
            <a:r>
              <a:rPr lang="en-US" dirty="0"/>
              <a:t>proportional to the </a:t>
            </a:r>
            <a:br>
              <a:rPr lang="en-US" dirty="0"/>
            </a:br>
            <a:r>
              <a:rPr lang="en-US" dirty="0"/>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a:t>
            </a:r>
            <a:r>
              <a:rPr lang="en-US" dirty="0" smtClean="0"/>
              <a:t>Memory</a:t>
            </a:r>
          </a:p>
          <a:p>
            <a:pPr algn="ctr"/>
            <a:r>
              <a:rPr lang="en-US" dirty="0" smtClean="0"/>
              <a:t>(32 GB)</a:t>
            </a:r>
            <a:endParaRPr lang="en-US" dirty="0"/>
          </a:p>
        </p:txBody>
      </p:sp>
    </p:spTree>
    <p:extLst>
      <p:ext uri="{BB962C8B-B14F-4D97-AF65-F5344CB8AC3E}">
        <p14:creationId xmlns:p14="http://schemas.microsoft.com/office/powerpoint/2010/main" val="104000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Info on Previous Slide</a:t>
            </a:r>
          </a:p>
        </p:txBody>
      </p:sp>
      <p:sp>
        <p:nvSpPr>
          <p:cNvPr id="7" name="Content Placeholder 6"/>
          <p:cNvSpPr>
            <a:spLocks noGrp="1"/>
          </p:cNvSpPr>
          <p:nvPr>
            <p:ph idx="1"/>
          </p:nvPr>
        </p:nvSpPr>
        <p:spPr/>
        <p:txBody>
          <a:bodyPr/>
          <a:lstStyle/>
          <a:p>
            <a:endParaRPr lang="en-US" sz="2000" dirty="0"/>
          </a:p>
          <a:p>
            <a:r>
              <a:rPr lang="en-US" sz="2000" dirty="0"/>
              <a:t>GPU numbers are for an NVIDIA Pascal V100</a:t>
            </a:r>
          </a:p>
          <a:p>
            <a:endParaRPr lang="en-US" sz="2000" dirty="0"/>
          </a:p>
          <a:p>
            <a:r>
              <a:rPr lang="en-US" sz="2000" dirty="0"/>
              <a:t>PCI numbers are for PCIe3 </a:t>
            </a:r>
          </a:p>
          <a:p>
            <a:endParaRPr lang="en-US" sz="2000" dirty="0"/>
          </a:p>
          <a:p>
            <a:r>
              <a:rPr lang="en-US" sz="2000" dirty="0" err="1"/>
              <a:t>Infiniband</a:t>
            </a:r>
            <a:r>
              <a:rPr lang="en-US" sz="2000" dirty="0"/>
              <a:t> is assuming </a:t>
            </a:r>
            <a:r>
              <a:rPr lang="en-US" sz="2000" dirty="0" err="1"/>
              <a:t>Mellanox</a:t>
            </a:r>
            <a:r>
              <a:rPr lang="en-US" sz="2000" dirty="0"/>
              <a:t> results from </a:t>
            </a:r>
            <a:r>
              <a:rPr lang="en-US" sz="2000" dirty="0">
                <a:hlinkClick r:id="rId2"/>
              </a:rPr>
              <a:t>here</a:t>
            </a:r>
            <a:endParaRPr lang="en-US" sz="2000" dirty="0"/>
          </a:p>
          <a:p>
            <a:endParaRPr lang="en-US" sz="2000" dirty="0"/>
          </a:p>
          <a:p>
            <a:r>
              <a:rPr lang="en-US" sz="2000" dirty="0"/>
              <a:t>CPU memory </a:t>
            </a:r>
            <a:r>
              <a:rPr lang="en-US" sz="2000" dirty="0">
                <a:hlinkClick r:id="rId3"/>
              </a:rPr>
              <a:t>numbers</a:t>
            </a:r>
            <a:r>
              <a:rPr lang="en-US" sz="2000" dirty="0"/>
              <a:t> are for a E7 8890v3, 2.5GHz, 45MB L3</a:t>
            </a:r>
          </a:p>
          <a:p>
            <a:endParaRPr lang="en-US" sz="2000" dirty="0"/>
          </a:p>
          <a:p>
            <a:r>
              <a:rPr lang="en-US" sz="2000" dirty="0"/>
              <a:t>CPU cache numbers: an average between expected L1 and L3 speed</a:t>
            </a:r>
          </a:p>
          <a:p>
            <a:pPr lvl="1"/>
            <a:r>
              <a:rPr lang="en-US" sz="1800" dirty="0"/>
              <a:t>Not exact, but approximate</a:t>
            </a:r>
          </a:p>
          <a:p>
            <a:endParaRPr lang="en-US" sz="2000" dirty="0"/>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78</a:t>
            </a:fld>
            <a:endParaRPr lang="en-US" altLang="en-US"/>
          </a:p>
        </p:txBody>
      </p:sp>
    </p:spTree>
    <p:extLst>
      <p:ext uri="{BB962C8B-B14F-4D97-AF65-F5344CB8AC3E}">
        <p14:creationId xmlns:p14="http://schemas.microsoft.com/office/powerpoint/2010/main" val="36900871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130" name="Picture 2" descr="Memory Bandwidth for the CPU and GP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304801"/>
            <a:ext cx="7267575" cy="63055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DADA60C-5EC0-4A30-9E3E-F1AD4B17CF03}" type="slidenum">
              <a:rPr lang="en-US" altLang="en-US" smtClean="0"/>
              <a:pPr/>
              <a:t>79</a:t>
            </a:fld>
            <a:endParaRPr lang="en-US" altLang="en-US"/>
          </a:p>
        </p:txBody>
      </p:sp>
    </p:spTree>
    <p:extLst>
      <p:ext uri="{BB962C8B-B14F-4D97-AF65-F5344CB8AC3E}">
        <p14:creationId xmlns:p14="http://schemas.microsoft.com/office/powerpoint/2010/main" val="1036818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a:t>
            </a:r>
          </a:p>
        </p:txBody>
      </p:sp>
      <p:sp>
        <p:nvSpPr>
          <p:cNvPr id="3" name="Content Placeholder 2"/>
          <p:cNvSpPr>
            <a:spLocks noGrp="1"/>
          </p:cNvSpPr>
          <p:nvPr>
            <p:ph idx="1"/>
          </p:nvPr>
        </p:nvSpPr>
        <p:spPr/>
        <p:txBody>
          <a:bodyPr/>
          <a:lstStyle/>
          <a:p>
            <a:endParaRPr lang="en-US" sz="2000" dirty="0"/>
          </a:p>
          <a:p>
            <a:r>
              <a:rPr lang="en-US" sz="2000" dirty="0" smtClean="0"/>
              <a:t>Latency [in </a:t>
            </a:r>
            <a:r>
              <a:rPr lang="en-US" sz="2000" dirty="0"/>
              <a:t>our context]: how much time it takes </a:t>
            </a:r>
            <a:r>
              <a:rPr lang="en-US" sz="2000" dirty="0" smtClean="0"/>
              <a:t>a </a:t>
            </a:r>
            <a:r>
              <a:rPr lang="en-US" sz="2000" dirty="0"/>
              <a:t>packet of data to get from one designated point to another</a:t>
            </a:r>
            <a:endParaRPr lang="en-US" sz="2000" dirty="0"/>
          </a:p>
          <a:p>
            <a:pPr lvl="1"/>
            <a:r>
              <a:rPr lang="en-US" sz="1800" dirty="0"/>
              <a:t>Measured in </a:t>
            </a:r>
            <a:r>
              <a:rPr lang="en-US" sz="1800" dirty="0" smtClean="0"/>
              <a:t>seconds, also called “lag”</a:t>
            </a:r>
            <a:endParaRPr lang="en-US" sz="1800" dirty="0"/>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smtClean="0"/>
              <a:t>Mostly the job </a:t>
            </a:r>
            <a:r>
              <a:rPr lang="en-US" sz="1800" dirty="0"/>
              <a:t>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792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easy answer here</a:t>
            </a:r>
          </a:p>
          <a:p>
            <a:endParaRPr lang="en-US" sz="2000" dirty="0"/>
          </a:p>
          <a:p>
            <a:endParaRPr lang="en-US" sz="2000" dirty="0"/>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44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graphics,epsfig}&#10;\usepackage[left=2.3cm,right=2.3cm]{geometry} &#10;\usepackage{color}&#10;\usepackage{multirow}&#10;\definecolor{MyDarkGreen}{rgb}{0,0.8,0}&#10;\definecolor{MyDarkBlue}{rgb}{0,0.2,0.8}&#10;\definecolor{MyDarkRed}{rgb}{0.8,0.05,0}&#10;&#10;\begin{document}&#10;&#10;\begin{itemize}&#10; \item Let $r_s$ capture the amount of time that a program spends in components that can only be run sequentially&#10; &#10; \item Let $r_p$ capture the amount of time spent in those parts of the code that can be parallelized.&#10; &#10; \item Assume that $r_s$ and $r_p$ are normalized, so that $r_s + r_p = 1$&#10; &#10; \item Let $n$ be the number of threads used to parallelize the part of the program that can be executed in parallel&#10; &#10; \item The ``best case scenario'' speedup $S$ is &#10; &#10; \[&#10; S = \frac{T_{old}}{T_{new}} = \frac{r_s + r_p}{r_s + \frac{r_p}{n}} = \frac{1}{r_s + \frac{r_p}{n}}&#10; \]&#10;\end{itemize}&#10;\end{document}&#10;"/>
  <p:tag name="FILENAME" val="TP_tmp"/>
  <p:tag name="FORMAT" val="png16m"/>
  <p:tag name="RES" val="2400"/>
  <p:tag name="BLEND" val="0"/>
  <p:tag name="TRANSPARENT" val="0"/>
  <p:tag name="TBUG" val="0"/>
  <p:tag name="ALLOWFS" val="0"/>
  <p:tag name="ORIGWIDTH" val="467"/>
  <p:tag name="PICTUREFILESIZE" val="379346"/>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12163</TotalTime>
  <Words>4426</Words>
  <Application>Microsoft Office PowerPoint</Application>
  <PresentationFormat>Widescreen</PresentationFormat>
  <Paragraphs>923</Paragraphs>
  <Slides>79</Slides>
  <Notes>44</Notes>
  <HiddenSlides>1</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79</vt:i4>
      </vt:variant>
    </vt:vector>
  </HeadingPairs>
  <TitlesOfParts>
    <vt:vector size="97" baseType="lpstr">
      <vt:lpstr>Arial</vt:lpstr>
      <vt:lpstr>Calibri</vt:lpstr>
      <vt:lpstr>Calibri Light</vt:lpstr>
      <vt:lpstr>Cambria Math</vt:lpstr>
      <vt:lpstr>Courier</vt:lpstr>
      <vt:lpstr>Courier New</vt:lpstr>
      <vt:lpstr>Lucida Sans Unicode</vt:lpstr>
      <vt:lpstr>Symbol</vt:lpstr>
      <vt:lpstr>Tahoma</vt:lpstr>
      <vt:lpstr>Times New Roman</vt:lpstr>
      <vt:lpstr>Trebuchet MS</vt:lpstr>
      <vt:lpstr>Wingdings</vt:lpstr>
      <vt:lpstr>Custom Design</vt:lpstr>
      <vt:lpstr>Main</vt:lpstr>
      <vt:lpstr>1_Main</vt:lpstr>
      <vt:lpstr>2_Main</vt:lpstr>
      <vt:lpstr>3_Main</vt:lpstr>
      <vt:lpstr>Worksheet</vt:lpstr>
      <vt:lpstr>ME759 High Performance Computing for Applications in Engineering  [Spring 2020] </vt:lpstr>
      <vt:lpstr>Quote of the day</vt:lpstr>
      <vt:lpstr>Before we get going…</vt:lpstr>
      <vt:lpstr>Main causes for sequential computing speed stalling</vt:lpstr>
      <vt:lpstr>Memory Wall</vt:lpstr>
      <vt:lpstr>Memory Latencies [typical server and mobile computers]</vt:lpstr>
      <vt:lpstr>Memory Speed: Widening of the Processor-DRAM Performance Gap</vt:lpstr>
      <vt:lpstr>Memory Latency vs. Memory Bandwidth</vt:lpstr>
      <vt:lpstr>Memory Latency vs. Memory Bandwidth</vt:lpstr>
      <vt:lpstr>Latency vs. Bandwidth: Recent Evolution of Speed Gains</vt:lpstr>
      <vt:lpstr>Memory Wall, Conclusions [IMPORTANT SLIDE]</vt:lpstr>
      <vt:lpstr>Memory Wall, Conclusions [IMPORTANT SLIDE]</vt:lpstr>
      <vt:lpstr>The next wall: Instruction Level Parallelism (ILP)</vt:lpstr>
      <vt:lpstr>Intel Haswell example: ILP elicits very complex microarchitecture</vt:lpstr>
      <vt:lpstr>Sample Pipeline Depths</vt:lpstr>
      <vt:lpstr>The ILP Wall</vt:lpstr>
      <vt:lpstr>The ugly head of speculative execution</vt:lpstr>
      <vt:lpstr>[The last wall] The Power Wall</vt:lpstr>
      <vt:lpstr>The Power Wall</vt:lpstr>
      <vt:lpstr>Dennard’s Scaling: Making Moore’s Law Useful</vt:lpstr>
      <vt:lpstr>The “dark silicon”</vt:lpstr>
      <vt:lpstr>One slide detour: “spending energy” rates</vt:lpstr>
      <vt:lpstr>Shift in Perception</vt:lpstr>
      <vt:lpstr>Conventional Wisdom in Computer Architecture</vt:lpstr>
      <vt:lpstr>PowerPoint Presentation</vt:lpstr>
      <vt:lpstr>The bright spot</vt:lpstr>
      <vt:lpstr>Good news: number of transistors going up</vt:lpstr>
      <vt:lpstr>Moore’s Law (1965)</vt:lpstr>
      <vt:lpstr>Moore’s Law</vt:lpstr>
      <vt:lpstr>PowerPoint Presentation</vt:lpstr>
      <vt:lpstr>Moving to the processor: transistor counts per microprocessor</vt:lpstr>
      <vt:lpstr>Intel Roadmap [or other folks’ roadmap]</vt:lpstr>
      <vt:lpstr>Transistors bonanza: bringing happiness in lots of corners</vt:lpstr>
      <vt:lpstr>Parallel computing: The  Ox vs. Chickens Analogy</vt:lpstr>
      <vt:lpstr>Two examples of Parallel HW: Putting to good use billions of transistors</vt:lpstr>
      <vt:lpstr>Intel Haswell</vt:lpstr>
      <vt:lpstr>Haswell example: multi-core architecture (four oxen)</vt:lpstr>
      <vt:lpstr>The Fermi Architecture [ Schematic of a NVIDIA Stream Multiprocessor (SM)]</vt:lpstr>
      <vt:lpstr>A Fermi SM (Streaming Multiprocessor; one of 16)</vt:lpstr>
      <vt:lpstr>Fermi: 30,000 feet perspective, the entire chip</vt:lpstr>
      <vt:lpstr>The CPU and GPU: their true colors</vt:lpstr>
      <vt:lpstr>Beefy CPU vs. beefy GPU comparison, 2019</vt:lpstr>
      <vt:lpstr>3D Stacked Memory</vt:lpstr>
      <vt:lpstr>3D Stacked Memory</vt:lpstr>
      <vt:lpstr>3D Stacked Memory</vt:lpstr>
      <vt:lpstr>3D Stacked Memory</vt:lpstr>
      <vt:lpstr>Other Tidbits, HBM </vt:lpstr>
      <vt:lpstr>[side trip, 1/2] on-chip  vs.  on-package  vs.  off-package</vt:lpstr>
      <vt:lpstr>[side trip, 2/2] on-chip  vs.  on-package  vs.  off-package</vt:lpstr>
      <vt:lpstr>[New Topic] Flynn’s Taxonomy of Architectures</vt:lpstr>
      <vt:lpstr>Single Instruction/Single Data (SISD) Architectures</vt:lpstr>
      <vt:lpstr>Increasing Throughput of SISD</vt:lpstr>
      <vt:lpstr>Single Instruction/Multiple Data (SIMD) Architectures</vt:lpstr>
      <vt:lpstr>Single Instruction/Multiple Data (SIMD)</vt:lpstr>
      <vt:lpstr>SISD versus SIMD</vt:lpstr>
      <vt:lpstr>SISD, SIMD, and Vector Length</vt:lpstr>
      <vt:lpstr>Multiple Instruction/Single Data</vt:lpstr>
      <vt:lpstr>Multiple Instruction/Multiple Data</vt:lpstr>
      <vt:lpstr>Multiple Instruction/Multiple Data</vt:lpstr>
      <vt:lpstr>[New Topic] Amdahl's Law</vt:lpstr>
      <vt:lpstr>Amdahl’s Law</vt:lpstr>
      <vt:lpstr>Example: Amdahl's Law</vt:lpstr>
      <vt:lpstr>Trivia</vt:lpstr>
      <vt:lpstr>GPU Computing with CUDA</vt:lpstr>
      <vt:lpstr>The long view</vt:lpstr>
      <vt:lpstr>Typical Hardware Architecture</vt:lpstr>
      <vt:lpstr>Euler Node, 2015 Vintage</vt:lpstr>
      <vt:lpstr>NVIDIA GPU Roadmap</vt:lpstr>
      <vt:lpstr>GPU computing: eager to accommodate Machine Learning needs</vt:lpstr>
      <vt:lpstr>Fermi: High-level Perspective</vt:lpstr>
      <vt:lpstr>The Fermi Architecture</vt:lpstr>
      <vt:lpstr>NVIDIA Volta GV100: microarchitecture schematic and nomenclature</vt:lpstr>
      <vt:lpstr>NVIDIA Volta GV100: microarchitecture schematic and nomenclature</vt:lpstr>
      <vt:lpstr>Performance overview, last four NVIDIA GPU generations</vt:lpstr>
      <vt:lpstr>PowerPoint Presentation</vt:lpstr>
      <vt:lpstr>High Speed Requires High Bandwidth</vt:lpstr>
      <vt:lpstr>Bandwidth in a CPU-GPU System</vt:lpstr>
      <vt:lpstr>Info on Previous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381</cp:revision>
  <dcterms:created xsi:type="dcterms:W3CDTF">2018-05-16T17:28:20Z</dcterms:created>
  <dcterms:modified xsi:type="dcterms:W3CDTF">2020-02-07T16:51:24Z</dcterms:modified>
</cp:coreProperties>
</file>